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8" r:id="rId2"/>
    <p:sldId id="268" r:id="rId3"/>
    <p:sldId id="260" r:id="rId4"/>
    <p:sldId id="261" r:id="rId5"/>
    <p:sldId id="259" r:id="rId6"/>
    <p:sldId id="256" r:id="rId7"/>
    <p:sldId id="266" r:id="rId8"/>
    <p:sldId id="263" r:id="rId9"/>
    <p:sldId id="262" r:id="rId10"/>
    <p:sldId id="267" r:id="rId11"/>
    <p:sldId id="257" r:id="rId12"/>
    <p:sldId id="269" r:id="rId1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A2231"/>
    <a:srgbClr val="1C2937"/>
    <a:srgbClr val="4472C4"/>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p:scale>
          <a:sx n="60" d="100"/>
          <a:sy n="60" d="100"/>
        </p:scale>
        <p:origin x="1056"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B6674-E61A-46A2-ADE1-D80128C29220}" type="datetimeFigureOut">
              <a:rPr lang="it-IT" smtClean="0"/>
              <a:t>03/02/2023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21291C-B0FC-43A0-B8E9-A04B450AE45D}" type="slidenum">
              <a:rPr lang="it-IT" smtClean="0"/>
              <a:t>‹N›</a:t>
            </a:fld>
            <a:endParaRPr lang="it-IT"/>
          </a:p>
        </p:txBody>
      </p:sp>
    </p:spTree>
    <p:extLst>
      <p:ext uri="{BB962C8B-B14F-4D97-AF65-F5344CB8AC3E}">
        <p14:creationId xmlns:p14="http://schemas.microsoft.com/office/powerpoint/2010/main" val="2315025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2ECA1D-6574-4C57-B488-9BDCBA98910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2CB7F41-94E7-4CBB-A8D1-328376FDAA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83FADCC-98FF-4DCC-BA70-CFC9F9502F7A}"/>
              </a:ext>
            </a:extLst>
          </p:cNvPr>
          <p:cNvSpPr>
            <a:spLocks noGrp="1"/>
          </p:cNvSpPr>
          <p:nvPr>
            <p:ph type="dt" sz="half" idx="10"/>
          </p:nvPr>
        </p:nvSpPr>
        <p:spPr/>
        <p:txBody>
          <a:bodyPr/>
          <a:lstStyle/>
          <a:p>
            <a:fld id="{A60C2D5B-FBC5-4065-9993-9D503893392D}" type="datetimeFigureOut">
              <a:rPr lang="it-IT" smtClean="0"/>
              <a:t>03/02/2023</a:t>
            </a:fld>
            <a:endParaRPr lang="it-IT"/>
          </a:p>
        </p:txBody>
      </p:sp>
      <p:sp>
        <p:nvSpPr>
          <p:cNvPr id="5" name="Segnaposto piè di pagina 4">
            <a:extLst>
              <a:ext uri="{FF2B5EF4-FFF2-40B4-BE49-F238E27FC236}">
                <a16:creationId xmlns:a16="http://schemas.microsoft.com/office/drawing/2014/main" id="{8EC13AE7-FC89-4231-B8CE-6AFB0BF1992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135063D-82E5-4B97-A8F8-9FB8F8999F37}"/>
              </a:ext>
            </a:extLst>
          </p:cNvPr>
          <p:cNvSpPr>
            <a:spLocks noGrp="1"/>
          </p:cNvSpPr>
          <p:nvPr>
            <p:ph type="sldNum" sz="quarter" idx="12"/>
          </p:nvPr>
        </p:nvSpPr>
        <p:spPr/>
        <p:txBody>
          <a:bodyPr/>
          <a:lstStyle/>
          <a:p>
            <a:fld id="{B5812421-78E3-4CFA-ABCB-2FE9E1C692F5}" type="slidenum">
              <a:rPr lang="it-IT" smtClean="0"/>
              <a:t>‹N›</a:t>
            </a:fld>
            <a:endParaRPr lang="it-IT"/>
          </a:p>
        </p:txBody>
      </p:sp>
    </p:spTree>
    <p:extLst>
      <p:ext uri="{BB962C8B-B14F-4D97-AF65-F5344CB8AC3E}">
        <p14:creationId xmlns:p14="http://schemas.microsoft.com/office/powerpoint/2010/main" val="2248914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B95DA1-32CD-4510-810B-DF058A9E75F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154ECA5-1595-4137-B380-B87382F335D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AEA7437-E0B4-49A8-AF55-DA5118D0850C}"/>
              </a:ext>
            </a:extLst>
          </p:cNvPr>
          <p:cNvSpPr>
            <a:spLocks noGrp="1"/>
          </p:cNvSpPr>
          <p:nvPr>
            <p:ph type="dt" sz="half" idx="10"/>
          </p:nvPr>
        </p:nvSpPr>
        <p:spPr/>
        <p:txBody>
          <a:bodyPr/>
          <a:lstStyle/>
          <a:p>
            <a:fld id="{A60C2D5B-FBC5-4065-9993-9D503893392D}" type="datetimeFigureOut">
              <a:rPr lang="it-IT" smtClean="0"/>
              <a:t>03/02/2023</a:t>
            </a:fld>
            <a:endParaRPr lang="it-IT"/>
          </a:p>
        </p:txBody>
      </p:sp>
      <p:sp>
        <p:nvSpPr>
          <p:cNvPr id="5" name="Segnaposto piè di pagina 4">
            <a:extLst>
              <a:ext uri="{FF2B5EF4-FFF2-40B4-BE49-F238E27FC236}">
                <a16:creationId xmlns:a16="http://schemas.microsoft.com/office/drawing/2014/main" id="{D3154085-8ED1-4AFA-A998-639CD2EA274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96ABDB9-F5CB-4D62-9A6B-47754932FCE2}"/>
              </a:ext>
            </a:extLst>
          </p:cNvPr>
          <p:cNvSpPr>
            <a:spLocks noGrp="1"/>
          </p:cNvSpPr>
          <p:nvPr>
            <p:ph type="sldNum" sz="quarter" idx="12"/>
          </p:nvPr>
        </p:nvSpPr>
        <p:spPr/>
        <p:txBody>
          <a:bodyPr/>
          <a:lstStyle/>
          <a:p>
            <a:fld id="{B5812421-78E3-4CFA-ABCB-2FE9E1C692F5}" type="slidenum">
              <a:rPr lang="it-IT" smtClean="0"/>
              <a:t>‹N›</a:t>
            </a:fld>
            <a:endParaRPr lang="it-IT"/>
          </a:p>
        </p:txBody>
      </p:sp>
    </p:spTree>
    <p:extLst>
      <p:ext uri="{BB962C8B-B14F-4D97-AF65-F5344CB8AC3E}">
        <p14:creationId xmlns:p14="http://schemas.microsoft.com/office/powerpoint/2010/main" val="2072295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92299C5-D723-4ADE-8B17-0BF0C5A46E51}"/>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B8A6774-1712-4543-AB4D-362E9C9B88AD}"/>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175C185-FA1C-47AA-9632-8B5F100CCF97}"/>
              </a:ext>
            </a:extLst>
          </p:cNvPr>
          <p:cNvSpPr>
            <a:spLocks noGrp="1"/>
          </p:cNvSpPr>
          <p:nvPr>
            <p:ph type="dt" sz="half" idx="10"/>
          </p:nvPr>
        </p:nvSpPr>
        <p:spPr/>
        <p:txBody>
          <a:bodyPr/>
          <a:lstStyle/>
          <a:p>
            <a:fld id="{A60C2D5B-FBC5-4065-9993-9D503893392D}" type="datetimeFigureOut">
              <a:rPr lang="it-IT" smtClean="0"/>
              <a:t>03/02/2023</a:t>
            </a:fld>
            <a:endParaRPr lang="it-IT"/>
          </a:p>
        </p:txBody>
      </p:sp>
      <p:sp>
        <p:nvSpPr>
          <p:cNvPr id="5" name="Segnaposto piè di pagina 4">
            <a:extLst>
              <a:ext uri="{FF2B5EF4-FFF2-40B4-BE49-F238E27FC236}">
                <a16:creationId xmlns:a16="http://schemas.microsoft.com/office/drawing/2014/main" id="{DE81358D-2DB0-44AC-810B-EDA2CC87741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773E91D-2FAD-40BF-8E11-8C07BE0D6BB3}"/>
              </a:ext>
            </a:extLst>
          </p:cNvPr>
          <p:cNvSpPr>
            <a:spLocks noGrp="1"/>
          </p:cNvSpPr>
          <p:nvPr>
            <p:ph type="sldNum" sz="quarter" idx="12"/>
          </p:nvPr>
        </p:nvSpPr>
        <p:spPr/>
        <p:txBody>
          <a:bodyPr/>
          <a:lstStyle/>
          <a:p>
            <a:fld id="{B5812421-78E3-4CFA-ABCB-2FE9E1C692F5}" type="slidenum">
              <a:rPr lang="it-IT" smtClean="0"/>
              <a:t>‹N›</a:t>
            </a:fld>
            <a:endParaRPr lang="it-IT"/>
          </a:p>
        </p:txBody>
      </p:sp>
    </p:spTree>
    <p:extLst>
      <p:ext uri="{BB962C8B-B14F-4D97-AF65-F5344CB8AC3E}">
        <p14:creationId xmlns:p14="http://schemas.microsoft.com/office/powerpoint/2010/main" val="666027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9B33A7-F3DF-4BBC-87B0-C57F6A79C0C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223DA06-9DB1-4E54-A6F5-98D4748C55E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2EEE13D-1FE4-41D8-A1FB-FBF6528ECFFF}"/>
              </a:ext>
            </a:extLst>
          </p:cNvPr>
          <p:cNvSpPr>
            <a:spLocks noGrp="1"/>
          </p:cNvSpPr>
          <p:nvPr>
            <p:ph type="dt" sz="half" idx="10"/>
          </p:nvPr>
        </p:nvSpPr>
        <p:spPr/>
        <p:txBody>
          <a:bodyPr/>
          <a:lstStyle/>
          <a:p>
            <a:fld id="{A60C2D5B-FBC5-4065-9993-9D503893392D}" type="datetimeFigureOut">
              <a:rPr lang="it-IT" smtClean="0"/>
              <a:t>03/02/2023</a:t>
            </a:fld>
            <a:endParaRPr lang="it-IT"/>
          </a:p>
        </p:txBody>
      </p:sp>
      <p:sp>
        <p:nvSpPr>
          <p:cNvPr id="5" name="Segnaposto piè di pagina 4">
            <a:extLst>
              <a:ext uri="{FF2B5EF4-FFF2-40B4-BE49-F238E27FC236}">
                <a16:creationId xmlns:a16="http://schemas.microsoft.com/office/drawing/2014/main" id="{F14345F7-E778-4ABC-862C-CD7BDC2993E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9798E21-CD22-45E6-9818-25055BBCFC4B}"/>
              </a:ext>
            </a:extLst>
          </p:cNvPr>
          <p:cNvSpPr>
            <a:spLocks noGrp="1"/>
          </p:cNvSpPr>
          <p:nvPr>
            <p:ph type="sldNum" sz="quarter" idx="12"/>
          </p:nvPr>
        </p:nvSpPr>
        <p:spPr/>
        <p:txBody>
          <a:bodyPr/>
          <a:lstStyle/>
          <a:p>
            <a:fld id="{B5812421-78E3-4CFA-ABCB-2FE9E1C692F5}" type="slidenum">
              <a:rPr lang="it-IT" smtClean="0"/>
              <a:t>‹N›</a:t>
            </a:fld>
            <a:endParaRPr lang="it-IT"/>
          </a:p>
        </p:txBody>
      </p:sp>
    </p:spTree>
    <p:extLst>
      <p:ext uri="{BB962C8B-B14F-4D97-AF65-F5344CB8AC3E}">
        <p14:creationId xmlns:p14="http://schemas.microsoft.com/office/powerpoint/2010/main" val="127806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A3DFF5-8177-47AF-97BA-78615A69EB2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D64D80A-0ECA-4A85-8220-8B33C2CD3D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62A6C66-EC1B-4AB3-9A2B-887E505D5CF7}"/>
              </a:ext>
            </a:extLst>
          </p:cNvPr>
          <p:cNvSpPr>
            <a:spLocks noGrp="1"/>
          </p:cNvSpPr>
          <p:nvPr>
            <p:ph type="dt" sz="half" idx="10"/>
          </p:nvPr>
        </p:nvSpPr>
        <p:spPr/>
        <p:txBody>
          <a:bodyPr/>
          <a:lstStyle/>
          <a:p>
            <a:fld id="{A60C2D5B-FBC5-4065-9993-9D503893392D}" type="datetimeFigureOut">
              <a:rPr lang="it-IT" smtClean="0"/>
              <a:t>03/02/2023</a:t>
            </a:fld>
            <a:endParaRPr lang="it-IT"/>
          </a:p>
        </p:txBody>
      </p:sp>
      <p:sp>
        <p:nvSpPr>
          <p:cNvPr id="5" name="Segnaposto piè di pagina 4">
            <a:extLst>
              <a:ext uri="{FF2B5EF4-FFF2-40B4-BE49-F238E27FC236}">
                <a16:creationId xmlns:a16="http://schemas.microsoft.com/office/drawing/2014/main" id="{14065F88-21FA-4BFC-89DE-67B6F82C5AB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8566782-A69C-40A5-8CF4-690D0DBFFA2E}"/>
              </a:ext>
            </a:extLst>
          </p:cNvPr>
          <p:cNvSpPr>
            <a:spLocks noGrp="1"/>
          </p:cNvSpPr>
          <p:nvPr>
            <p:ph type="sldNum" sz="quarter" idx="12"/>
          </p:nvPr>
        </p:nvSpPr>
        <p:spPr/>
        <p:txBody>
          <a:bodyPr/>
          <a:lstStyle/>
          <a:p>
            <a:fld id="{B5812421-78E3-4CFA-ABCB-2FE9E1C692F5}" type="slidenum">
              <a:rPr lang="it-IT" smtClean="0"/>
              <a:t>‹N›</a:t>
            </a:fld>
            <a:endParaRPr lang="it-IT"/>
          </a:p>
        </p:txBody>
      </p:sp>
    </p:spTree>
    <p:extLst>
      <p:ext uri="{BB962C8B-B14F-4D97-AF65-F5344CB8AC3E}">
        <p14:creationId xmlns:p14="http://schemas.microsoft.com/office/powerpoint/2010/main" val="1344593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38716F-20DC-46F7-BD8F-FED215A0D8F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E7D4DBF-3FD1-4863-BAF9-8C67FEDE9FA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92AA790-C23F-4D2B-B285-C49F71C81EC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3AD6E667-F43B-4F04-8EE9-F04812159853}"/>
              </a:ext>
            </a:extLst>
          </p:cNvPr>
          <p:cNvSpPr>
            <a:spLocks noGrp="1"/>
          </p:cNvSpPr>
          <p:nvPr>
            <p:ph type="dt" sz="half" idx="10"/>
          </p:nvPr>
        </p:nvSpPr>
        <p:spPr/>
        <p:txBody>
          <a:bodyPr/>
          <a:lstStyle/>
          <a:p>
            <a:fld id="{A60C2D5B-FBC5-4065-9993-9D503893392D}" type="datetimeFigureOut">
              <a:rPr lang="it-IT" smtClean="0"/>
              <a:t>03/02/2023</a:t>
            </a:fld>
            <a:endParaRPr lang="it-IT"/>
          </a:p>
        </p:txBody>
      </p:sp>
      <p:sp>
        <p:nvSpPr>
          <p:cNvPr id="6" name="Segnaposto piè di pagina 5">
            <a:extLst>
              <a:ext uri="{FF2B5EF4-FFF2-40B4-BE49-F238E27FC236}">
                <a16:creationId xmlns:a16="http://schemas.microsoft.com/office/drawing/2014/main" id="{7EEE49A9-0533-48E1-981A-F3FE99100C5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AB6096B-1C23-454A-B7A5-CC9994BE311E}"/>
              </a:ext>
            </a:extLst>
          </p:cNvPr>
          <p:cNvSpPr>
            <a:spLocks noGrp="1"/>
          </p:cNvSpPr>
          <p:nvPr>
            <p:ph type="sldNum" sz="quarter" idx="12"/>
          </p:nvPr>
        </p:nvSpPr>
        <p:spPr/>
        <p:txBody>
          <a:bodyPr/>
          <a:lstStyle/>
          <a:p>
            <a:fld id="{B5812421-78E3-4CFA-ABCB-2FE9E1C692F5}" type="slidenum">
              <a:rPr lang="it-IT" smtClean="0"/>
              <a:t>‹N›</a:t>
            </a:fld>
            <a:endParaRPr lang="it-IT"/>
          </a:p>
        </p:txBody>
      </p:sp>
    </p:spTree>
    <p:extLst>
      <p:ext uri="{BB962C8B-B14F-4D97-AF65-F5344CB8AC3E}">
        <p14:creationId xmlns:p14="http://schemas.microsoft.com/office/powerpoint/2010/main" val="539316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00082D-5AC2-4979-888A-E849BB389D1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8BC9DB4-C5BD-4096-AE23-B90FDFF2A5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6EA840B-5298-4ACB-8BBB-664A3CD85BF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D37C59A-2F90-4047-84B2-319352CE28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981F509-F317-44B8-B6D6-4BEB74C4A25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E1E1391-03E2-450A-873A-5777F3E410F2}"/>
              </a:ext>
            </a:extLst>
          </p:cNvPr>
          <p:cNvSpPr>
            <a:spLocks noGrp="1"/>
          </p:cNvSpPr>
          <p:nvPr>
            <p:ph type="dt" sz="half" idx="10"/>
          </p:nvPr>
        </p:nvSpPr>
        <p:spPr/>
        <p:txBody>
          <a:bodyPr/>
          <a:lstStyle/>
          <a:p>
            <a:fld id="{A60C2D5B-FBC5-4065-9993-9D503893392D}" type="datetimeFigureOut">
              <a:rPr lang="it-IT" smtClean="0"/>
              <a:t>03/02/2023</a:t>
            </a:fld>
            <a:endParaRPr lang="it-IT"/>
          </a:p>
        </p:txBody>
      </p:sp>
      <p:sp>
        <p:nvSpPr>
          <p:cNvPr id="8" name="Segnaposto piè di pagina 7">
            <a:extLst>
              <a:ext uri="{FF2B5EF4-FFF2-40B4-BE49-F238E27FC236}">
                <a16:creationId xmlns:a16="http://schemas.microsoft.com/office/drawing/2014/main" id="{17C30804-EED5-4E27-85F6-2BA0883D1BC0}"/>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690FF64-F82E-4E8B-9FE4-C70D1C705512}"/>
              </a:ext>
            </a:extLst>
          </p:cNvPr>
          <p:cNvSpPr>
            <a:spLocks noGrp="1"/>
          </p:cNvSpPr>
          <p:nvPr>
            <p:ph type="sldNum" sz="quarter" idx="12"/>
          </p:nvPr>
        </p:nvSpPr>
        <p:spPr/>
        <p:txBody>
          <a:bodyPr/>
          <a:lstStyle/>
          <a:p>
            <a:fld id="{B5812421-78E3-4CFA-ABCB-2FE9E1C692F5}" type="slidenum">
              <a:rPr lang="it-IT" smtClean="0"/>
              <a:t>‹N›</a:t>
            </a:fld>
            <a:endParaRPr lang="it-IT"/>
          </a:p>
        </p:txBody>
      </p:sp>
    </p:spTree>
    <p:extLst>
      <p:ext uri="{BB962C8B-B14F-4D97-AF65-F5344CB8AC3E}">
        <p14:creationId xmlns:p14="http://schemas.microsoft.com/office/powerpoint/2010/main" val="308752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E12EDE-63FB-41F2-B384-1295EA024DAD}"/>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78A3118-00CD-4EEC-BB64-B34D860C7208}"/>
              </a:ext>
            </a:extLst>
          </p:cNvPr>
          <p:cNvSpPr>
            <a:spLocks noGrp="1"/>
          </p:cNvSpPr>
          <p:nvPr>
            <p:ph type="dt" sz="half" idx="10"/>
          </p:nvPr>
        </p:nvSpPr>
        <p:spPr/>
        <p:txBody>
          <a:bodyPr/>
          <a:lstStyle/>
          <a:p>
            <a:fld id="{A60C2D5B-FBC5-4065-9993-9D503893392D}" type="datetimeFigureOut">
              <a:rPr lang="it-IT" smtClean="0"/>
              <a:t>03/02/2023</a:t>
            </a:fld>
            <a:endParaRPr lang="it-IT"/>
          </a:p>
        </p:txBody>
      </p:sp>
      <p:sp>
        <p:nvSpPr>
          <p:cNvPr id="4" name="Segnaposto piè di pagina 3">
            <a:extLst>
              <a:ext uri="{FF2B5EF4-FFF2-40B4-BE49-F238E27FC236}">
                <a16:creationId xmlns:a16="http://schemas.microsoft.com/office/drawing/2014/main" id="{9026DCA6-A99D-472D-A568-C83E696F864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BF84BDD-4FA4-47F2-871C-1CFD4B17926A}"/>
              </a:ext>
            </a:extLst>
          </p:cNvPr>
          <p:cNvSpPr>
            <a:spLocks noGrp="1"/>
          </p:cNvSpPr>
          <p:nvPr>
            <p:ph type="sldNum" sz="quarter" idx="12"/>
          </p:nvPr>
        </p:nvSpPr>
        <p:spPr/>
        <p:txBody>
          <a:bodyPr/>
          <a:lstStyle/>
          <a:p>
            <a:fld id="{B5812421-78E3-4CFA-ABCB-2FE9E1C692F5}" type="slidenum">
              <a:rPr lang="it-IT" smtClean="0"/>
              <a:t>‹N›</a:t>
            </a:fld>
            <a:endParaRPr lang="it-IT"/>
          </a:p>
        </p:txBody>
      </p:sp>
    </p:spTree>
    <p:extLst>
      <p:ext uri="{BB962C8B-B14F-4D97-AF65-F5344CB8AC3E}">
        <p14:creationId xmlns:p14="http://schemas.microsoft.com/office/powerpoint/2010/main" val="2978779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56C2485-636F-45B0-B778-5BF46D4B51C3}"/>
              </a:ext>
            </a:extLst>
          </p:cNvPr>
          <p:cNvSpPr>
            <a:spLocks noGrp="1"/>
          </p:cNvSpPr>
          <p:nvPr>
            <p:ph type="dt" sz="half" idx="10"/>
          </p:nvPr>
        </p:nvSpPr>
        <p:spPr/>
        <p:txBody>
          <a:bodyPr/>
          <a:lstStyle/>
          <a:p>
            <a:fld id="{A60C2D5B-FBC5-4065-9993-9D503893392D}" type="datetimeFigureOut">
              <a:rPr lang="it-IT" smtClean="0"/>
              <a:t>03/02/2023</a:t>
            </a:fld>
            <a:endParaRPr lang="it-IT"/>
          </a:p>
        </p:txBody>
      </p:sp>
      <p:sp>
        <p:nvSpPr>
          <p:cNvPr id="3" name="Segnaposto piè di pagina 2">
            <a:extLst>
              <a:ext uri="{FF2B5EF4-FFF2-40B4-BE49-F238E27FC236}">
                <a16:creationId xmlns:a16="http://schemas.microsoft.com/office/drawing/2014/main" id="{6D5099DB-ED8D-4675-A070-BC07B4290E5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7701AB9-33D6-4FA1-9FA1-186652D5A22E}"/>
              </a:ext>
            </a:extLst>
          </p:cNvPr>
          <p:cNvSpPr>
            <a:spLocks noGrp="1"/>
          </p:cNvSpPr>
          <p:nvPr>
            <p:ph type="sldNum" sz="quarter" idx="12"/>
          </p:nvPr>
        </p:nvSpPr>
        <p:spPr/>
        <p:txBody>
          <a:bodyPr/>
          <a:lstStyle/>
          <a:p>
            <a:fld id="{B5812421-78E3-4CFA-ABCB-2FE9E1C692F5}" type="slidenum">
              <a:rPr lang="it-IT" smtClean="0"/>
              <a:t>‹N›</a:t>
            </a:fld>
            <a:endParaRPr lang="it-IT"/>
          </a:p>
        </p:txBody>
      </p:sp>
    </p:spTree>
    <p:extLst>
      <p:ext uri="{BB962C8B-B14F-4D97-AF65-F5344CB8AC3E}">
        <p14:creationId xmlns:p14="http://schemas.microsoft.com/office/powerpoint/2010/main" val="2236635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A6EB3F-4953-4D18-9C89-4C7FCDDF40B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65949F0-91F0-41EB-AFB3-0935F3AEB9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063F844-FA26-4992-9AD9-2CD03E7DC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09AFBF8-03DD-4807-8B59-207608812729}"/>
              </a:ext>
            </a:extLst>
          </p:cNvPr>
          <p:cNvSpPr>
            <a:spLocks noGrp="1"/>
          </p:cNvSpPr>
          <p:nvPr>
            <p:ph type="dt" sz="half" idx="10"/>
          </p:nvPr>
        </p:nvSpPr>
        <p:spPr/>
        <p:txBody>
          <a:bodyPr/>
          <a:lstStyle/>
          <a:p>
            <a:fld id="{A60C2D5B-FBC5-4065-9993-9D503893392D}" type="datetimeFigureOut">
              <a:rPr lang="it-IT" smtClean="0"/>
              <a:t>03/02/2023</a:t>
            </a:fld>
            <a:endParaRPr lang="it-IT"/>
          </a:p>
        </p:txBody>
      </p:sp>
      <p:sp>
        <p:nvSpPr>
          <p:cNvPr id="6" name="Segnaposto piè di pagina 5">
            <a:extLst>
              <a:ext uri="{FF2B5EF4-FFF2-40B4-BE49-F238E27FC236}">
                <a16:creationId xmlns:a16="http://schemas.microsoft.com/office/drawing/2014/main" id="{05642FE2-0253-4EE0-AF7F-3C6BD2A8D1E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2CA6A18-6E58-41AD-A903-C4D6582AE384}"/>
              </a:ext>
            </a:extLst>
          </p:cNvPr>
          <p:cNvSpPr>
            <a:spLocks noGrp="1"/>
          </p:cNvSpPr>
          <p:nvPr>
            <p:ph type="sldNum" sz="quarter" idx="12"/>
          </p:nvPr>
        </p:nvSpPr>
        <p:spPr/>
        <p:txBody>
          <a:bodyPr/>
          <a:lstStyle/>
          <a:p>
            <a:fld id="{B5812421-78E3-4CFA-ABCB-2FE9E1C692F5}" type="slidenum">
              <a:rPr lang="it-IT" smtClean="0"/>
              <a:t>‹N›</a:t>
            </a:fld>
            <a:endParaRPr lang="it-IT"/>
          </a:p>
        </p:txBody>
      </p:sp>
    </p:spTree>
    <p:extLst>
      <p:ext uri="{BB962C8B-B14F-4D97-AF65-F5344CB8AC3E}">
        <p14:creationId xmlns:p14="http://schemas.microsoft.com/office/powerpoint/2010/main" val="2341118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0E01AF-2029-4B22-AA6C-9BA9B4DB28C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455B17D-2B52-4919-A4B9-FAE0C4EB6B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27D807E-5047-4E97-84FE-A098A663E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3860A7A-D3A9-4FF7-AC91-2F8576200E31}"/>
              </a:ext>
            </a:extLst>
          </p:cNvPr>
          <p:cNvSpPr>
            <a:spLocks noGrp="1"/>
          </p:cNvSpPr>
          <p:nvPr>
            <p:ph type="dt" sz="half" idx="10"/>
          </p:nvPr>
        </p:nvSpPr>
        <p:spPr/>
        <p:txBody>
          <a:bodyPr/>
          <a:lstStyle/>
          <a:p>
            <a:fld id="{A60C2D5B-FBC5-4065-9993-9D503893392D}" type="datetimeFigureOut">
              <a:rPr lang="it-IT" smtClean="0"/>
              <a:t>03/02/2023</a:t>
            </a:fld>
            <a:endParaRPr lang="it-IT"/>
          </a:p>
        </p:txBody>
      </p:sp>
      <p:sp>
        <p:nvSpPr>
          <p:cNvPr id="6" name="Segnaposto piè di pagina 5">
            <a:extLst>
              <a:ext uri="{FF2B5EF4-FFF2-40B4-BE49-F238E27FC236}">
                <a16:creationId xmlns:a16="http://schemas.microsoft.com/office/drawing/2014/main" id="{B6BD19D3-DC5C-41CB-ADDE-B93E12DF66B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831A880-6A9B-42F8-B2A6-D9D6EB00FA0A}"/>
              </a:ext>
            </a:extLst>
          </p:cNvPr>
          <p:cNvSpPr>
            <a:spLocks noGrp="1"/>
          </p:cNvSpPr>
          <p:nvPr>
            <p:ph type="sldNum" sz="quarter" idx="12"/>
          </p:nvPr>
        </p:nvSpPr>
        <p:spPr/>
        <p:txBody>
          <a:bodyPr/>
          <a:lstStyle/>
          <a:p>
            <a:fld id="{B5812421-78E3-4CFA-ABCB-2FE9E1C692F5}" type="slidenum">
              <a:rPr lang="it-IT" smtClean="0"/>
              <a:t>‹N›</a:t>
            </a:fld>
            <a:endParaRPr lang="it-IT"/>
          </a:p>
        </p:txBody>
      </p:sp>
    </p:spTree>
    <p:extLst>
      <p:ext uri="{BB962C8B-B14F-4D97-AF65-F5344CB8AC3E}">
        <p14:creationId xmlns:p14="http://schemas.microsoft.com/office/powerpoint/2010/main" val="1620949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3126B7E-964E-4180-85D9-1C674F0618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21234F6-42D4-44F9-B8D6-D13EF6EC9B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58E1DD6-F213-448B-95F2-58AAD8E40F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C2D5B-FBC5-4065-9993-9D503893392D}" type="datetimeFigureOut">
              <a:rPr lang="it-IT" smtClean="0"/>
              <a:t>03/02/2023</a:t>
            </a:fld>
            <a:endParaRPr lang="it-IT"/>
          </a:p>
        </p:txBody>
      </p:sp>
      <p:sp>
        <p:nvSpPr>
          <p:cNvPr id="5" name="Segnaposto piè di pagina 4">
            <a:extLst>
              <a:ext uri="{FF2B5EF4-FFF2-40B4-BE49-F238E27FC236}">
                <a16:creationId xmlns:a16="http://schemas.microsoft.com/office/drawing/2014/main" id="{8E2CE819-2D36-4F20-94C7-F3DE773C48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BFD2DE9D-F8A0-42C3-BB70-F4165FAD4B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812421-78E3-4CFA-ABCB-2FE9E1C692F5}" type="slidenum">
              <a:rPr lang="it-IT" smtClean="0"/>
              <a:t>‹N›</a:t>
            </a:fld>
            <a:endParaRPr lang="it-IT"/>
          </a:p>
        </p:txBody>
      </p:sp>
    </p:spTree>
    <p:extLst>
      <p:ext uri="{BB962C8B-B14F-4D97-AF65-F5344CB8AC3E}">
        <p14:creationId xmlns:p14="http://schemas.microsoft.com/office/powerpoint/2010/main" val="287888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92634CB-FAE7-4870-D330-4F427527DCF8}"/>
              </a:ext>
            </a:extLst>
          </p:cNvPr>
          <p:cNvPicPr>
            <a:picLocks noChangeAspect="1"/>
          </p:cNvPicPr>
          <p:nvPr/>
        </p:nvPicPr>
        <p:blipFill>
          <a:blip r:embed="rId2"/>
          <a:stretch>
            <a:fillRect/>
          </a:stretch>
        </p:blipFill>
        <p:spPr>
          <a:xfrm>
            <a:off x="0" y="0"/>
            <a:ext cx="12192000" cy="7027927"/>
          </a:xfrm>
          <a:prstGeom prst="rect">
            <a:avLst/>
          </a:prstGeom>
        </p:spPr>
      </p:pic>
      <p:sp>
        <p:nvSpPr>
          <p:cNvPr id="18" name="CasellaDiTesto 17">
            <a:extLst>
              <a:ext uri="{FF2B5EF4-FFF2-40B4-BE49-F238E27FC236}">
                <a16:creationId xmlns:a16="http://schemas.microsoft.com/office/drawing/2014/main" id="{B522FDF1-4921-C778-580F-E888F5DBFFDA}"/>
              </a:ext>
            </a:extLst>
          </p:cNvPr>
          <p:cNvSpPr txBox="1"/>
          <p:nvPr/>
        </p:nvSpPr>
        <p:spPr>
          <a:xfrm>
            <a:off x="0" y="0"/>
            <a:ext cx="12192000" cy="7027927"/>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it-IT" dirty="0"/>
          </a:p>
        </p:txBody>
      </p:sp>
      <p:pic>
        <p:nvPicPr>
          <p:cNvPr id="17" name="Immagine 16">
            <a:extLst>
              <a:ext uri="{FF2B5EF4-FFF2-40B4-BE49-F238E27FC236}">
                <a16:creationId xmlns:a16="http://schemas.microsoft.com/office/drawing/2014/main" id="{6B77B39A-0D18-E24C-AF73-90D61D8B360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18788" y="138798"/>
            <a:ext cx="13429575" cy="6889129"/>
          </a:xfrm>
          <a:prstGeom prst="rect">
            <a:avLst/>
          </a:prstGeom>
        </p:spPr>
      </p:pic>
      <p:sp>
        <p:nvSpPr>
          <p:cNvPr id="19" name="CasellaDiTesto 18">
            <a:extLst>
              <a:ext uri="{FF2B5EF4-FFF2-40B4-BE49-F238E27FC236}">
                <a16:creationId xmlns:a16="http://schemas.microsoft.com/office/drawing/2014/main" id="{FD2EE4C5-BFD4-085D-BA0D-1C3ED76322D2}"/>
              </a:ext>
            </a:extLst>
          </p:cNvPr>
          <p:cNvSpPr txBox="1"/>
          <p:nvPr/>
        </p:nvSpPr>
        <p:spPr>
          <a:xfrm>
            <a:off x="1780673" y="2875002"/>
            <a:ext cx="9079832" cy="1107996"/>
          </a:xfrm>
          <a:prstGeom prst="rect">
            <a:avLst/>
          </a:prstGeom>
          <a:noFill/>
        </p:spPr>
        <p:txBody>
          <a:bodyPr wrap="square" rtlCol="0">
            <a:spAutoFit/>
          </a:bodyPr>
          <a:lstStyle/>
          <a:p>
            <a:r>
              <a:rPr lang="it-IT" sz="6600" dirty="0">
                <a:latin typeface="Baskerville Old Face" panose="02020602080505020303" pitchFamily="18" charset="0"/>
              </a:rPr>
              <a:t>IL CYBER BULLISMO</a:t>
            </a:r>
          </a:p>
        </p:txBody>
      </p:sp>
    </p:spTree>
    <p:extLst>
      <p:ext uri="{BB962C8B-B14F-4D97-AF65-F5344CB8AC3E}">
        <p14:creationId xmlns:p14="http://schemas.microsoft.com/office/powerpoint/2010/main" val="2435229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5D98C72-C028-89EA-74A7-E032A88C5416}"/>
              </a:ext>
            </a:extLst>
          </p:cNvPr>
          <p:cNvPicPr>
            <a:picLocks noChangeAspect="1"/>
          </p:cNvPicPr>
          <p:nvPr/>
        </p:nvPicPr>
        <p:blipFill>
          <a:blip r:embed="rId2">
            <a:duotone>
              <a:schemeClr val="accent3">
                <a:shade val="45000"/>
                <a:satMod val="135000"/>
              </a:schemeClr>
              <a:prstClr val="white"/>
            </a:duotone>
          </a:blip>
          <a:stretch>
            <a:fillRect/>
          </a:stretch>
        </p:blipFill>
        <p:spPr>
          <a:xfrm>
            <a:off x="0" y="0"/>
            <a:ext cx="12192000" cy="6858000"/>
          </a:xfrm>
          <a:prstGeom prst="rect">
            <a:avLst/>
          </a:prstGeom>
          <a:solidFill>
            <a:srgbClr val="EAEAEA">
              <a:alpha val="0"/>
            </a:srgbClr>
          </a:solidFill>
          <a:effectLst>
            <a:outerShdw blurRad="50800" dist="38100" dir="2700000" algn="tl" rotWithShape="0">
              <a:prstClr val="black">
                <a:alpha val="40000"/>
              </a:prstClr>
            </a:outerShdw>
            <a:reflection blurRad="6350" stA="52000" endA="300" endPos="35000" dir="5400000" sy="-100000" algn="bl" rotWithShape="0"/>
          </a:effectLst>
        </p:spPr>
      </p:pic>
      <p:sp>
        <p:nvSpPr>
          <p:cNvPr id="2" name="Titolo 1">
            <a:extLst>
              <a:ext uri="{FF2B5EF4-FFF2-40B4-BE49-F238E27FC236}">
                <a16:creationId xmlns:a16="http://schemas.microsoft.com/office/drawing/2014/main" id="{42D852EB-AFB8-85CB-5539-AF90F08BF767}"/>
              </a:ext>
            </a:extLst>
          </p:cNvPr>
          <p:cNvSpPr>
            <a:spLocks noGrp="1"/>
          </p:cNvSpPr>
          <p:nvPr>
            <p:ph type="title"/>
          </p:nvPr>
        </p:nvSpPr>
        <p:spPr>
          <a:xfrm>
            <a:off x="838200" y="365126"/>
            <a:ext cx="10515600" cy="609236"/>
          </a:xfrm>
        </p:spPr>
        <p:txBody>
          <a:bodyPr>
            <a:normAutofit fontScale="90000"/>
          </a:bodyPr>
          <a:lstStyle/>
          <a:p>
            <a:pPr algn="ctr"/>
            <a:br>
              <a:rPr lang="it-IT" sz="3300" b="1" dirty="0"/>
            </a:br>
            <a:r>
              <a:rPr lang="it-IT" sz="3300" b="1" dirty="0">
                <a:latin typeface="Baskerville Old Face" panose="02020602080505020303" pitchFamily="18" charset="0"/>
              </a:rPr>
              <a:t>COSA FARE SE SEI VITTIMA DI CYBERBULLISMO?</a:t>
            </a:r>
            <a:br>
              <a:rPr lang="it-IT" sz="4000" b="1" dirty="0"/>
            </a:br>
            <a:endParaRPr lang="it-IT" sz="4000" b="1" dirty="0"/>
          </a:p>
        </p:txBody>
      </p:sp>
      <p:sp>
        <p:nvSpPr>
          <p:cNvPr id="3" name="Segnaposto contenuto 2">
            <a:extLst>
              <a:ext uri="{FF2B5EF4-FFF2-40B4-BE49-F238E27FC236}">
                <a16:creationId xmlns:a16="http://schemas.microsoft.com/office/drawing/2014/main" id="{D52E4D2C-B95C-732A-065F-2790E296CE28}"/>
              </a:ext>
            </a:extLst>
          </p:cNvPr>
          <p:cNvSpPr>
            <a:spLocks noGrp="1"/>
          </p:cNvSpPr>
          <p:nvPr>
            <p:ph idx="1"/>
          </p:nvPr>
        </p:nvSpPr>
        <p:spPr>
          <a:xfrm>
            <a:off x="838200" y="974362"/>
            <a:ext cx="10515600" cy="5518512"/>
          </a:xfrm>
        </p:spPr>
        <p:txBody>
          <a:bodyPr>
            <a:normAutofit fontScale="47500" lnSpcReduction="20000"/>
          </a:bodyPr>
          <a:lstStyle/>
          <a:p>
            <a:pPr algn="just"/>
            <a:r>
              <a:rPr lang="it-IT" sz="4800" dirty="0">
                <a:latin typeface="Baskerville Old Face" panose="02020602080505020303" pitchFamily="18" charset="0"/>
              </a:rPr>
              <a:t>È necessario che ci si apra, con un genitore, un familiare o gli amici e che si chieda di contattare un avvocato per decidere come essere tutelati. </a:t>
            </a:r>
          </a:p>
          <a:p>
            <a:pPr algn="just"/>
            <a:r>
              <a:rPr lang="it-IT" sz="4800" dirty="0">
                <a:latin typeface="Baskerville Old Face" panose="02020602080505020303" pitchFamily="18" charset="0"/>
              </a:rPr>
              <a:t>È soprattutto necessario non provare alcun tipo di vergogna: </a:t>
            </a:r>
            <a:r>
              <a:rPr lang="it-IT" sz="4800" b="1" u="sng" dirty="0">
                <a:latin typeface="Baskerville Old Face" panose="02020602080505020303" pitchFamily="18" charset="0"/>
              </a:rPr>
              <a:t>non sei tu ad esserti comportato male.</a:t>
            </a:r>
          </a:p>
          <a:p>
            <a:pPr algn="just"/>
            <a:r>
              <a:rPr lang="it-IT" sz="4800" b="1" dirty="0">
                <a:latin typeface="Baskerville Old Face" panose="02020602080505020303" pitchFamily="18" charset="0"/>
              </a:rPr>
              <a:t>ULTERIORI CONSIGLI:</a:t>
            </a:r>
          </a:p>
          <a:p>
            <a:pPr marL="630238" indent="-269875" algn="just">
              <a:buFont typeface="Calibri" panose="020F0502020204030204" pitchFamily="34" charset="0"/>
              <a:buChar char="₋"/>
            </a:pPr>
            <a:r>
              <a:rPr lang="it-IT" sz="4800" dirty="0">
                <a:latin typeface="Baskerville Old Face" panose="02020602080505020303" pitchFamily="18" charset="0"/>
              </a:rPr>
              <a:t>Cambia indirizzo di posta elettronica e non navigare nei siti o chat in cui si è stati attaccati dal cyberbullo.</a:t>
            </a:r>
          </a:p>
          <a:p>
            <a:pPr marL="630238" indent="-269875" algn="just">
              <a:buFont typeface="Calibri" panose="020F0502020204030204" pitchFamily="34" charset="0"/>
              <a:buChar char="₋"/>
            </a:pPr>
            <a:r>
              <a:rPr lang="it-IT" sz="4800" dirty="0">
                <a:latin typeface="Baskerville Old Face" panose="02020602080505020303" pitchFamily="18" charset="0"/>
              </a:rPr>
              <a:t>Non rispondere al bullo “a tono”: ciò incrementerà solo l’interesse del persecutore.</a:t>
            </a:r>
          </a:p>
          <a:p>
            <a:pPr marL="630238" indent="-269875" algn="just">
              <a:buFont typeface="Calibri" panose="020F0502020204030204" pitchFamily="34" charset="0"/>
              <a:buChar char="₋"/>
            </a:pPr>
            <a:r>
              <a:rPr lang="it-IT" sz="4800" dirty="0">
                <a:latin typeface="Baskerville Old Face" panose="02020602080505020303" pitchFamily="18" charset="0"/>
              </a:rPr>
              <a:t>Ricorri allo strumento dell’oscuramento</a:t>
            </a:r>
          </a:p>
          <a:p>
            <a:pPr marL="630238" indent="-269875" algn="just">
              <a:buFont typeface="Calibri" panose="020F0502020204030204" pitchFamily="34" charset="0"/>
              <a:buChar char="₋"/>
            </a:pPr>
            <a:r>
              <a:rPr lang="it-IT" sz="4800" dirty="0">
                <a:latin typeface="Baskerville Old Face" panose="02020602080505020303" pitchFamily="18" charset="0"/>
              </a:rPr>
              <a:t>Comunica al cyberbullo che i genitori sono a conoscenza delle persecuzioni, e che è stata sporta denuncia (se i fatti sono di grave entità) o richiesto l’ammonimento.</a:t>
            </a:r>
          </a:p>
          <a:p>
            <a:pPr marL="630238" indent="-269875" algn="just">
              <a:buFont typeface="Calibri" panose="020F0502020204030204" pitchFamily="34" charset="0"/>
              <a:buChar char="₋"/>
            </a:pPr>
            <a:r>
              <a:rPr lang="it-IT" sz="4800" dirty="0">
                <a:latin typeface="Baskerville Old Face" panose="02020602080505020303" pitchFamily="18" charset="0"/>
              </a:rPr>
              <a:t>I genitori che scoprono che il proprio figlio è vittima di un reato o di bullismo o cyberbullismo segnaleranno tale comportamento alle autorità competenti, o per il tramite di un avvocato che possa seguirli lungo tutto il percorso oppure potranno anche rivolgersi ad un’associazione a tutela di vittime di bullismo per intraprendere un percorso risolutivo anche dal lato psicologico.</a:t>
            </a:r>
          </a:p>
          <a:p>
            <a:endParaRPr lang="it-IT" dirty="0"/>
          </a:p>
        </p:txBody>
      </p:sp>
    </p:spTree>
    <p:extLst>
      <p:ext uri="{BB962C8B-B14F-4D97-AF65-F5344CB8AC3E}">
        <p14:creationId xmlns:p14="http://schemas.microsoft.com/office/powerpoint/2010/main" val="2011478108"/>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D82075A-EF4F-9C83-ED38-929CBF392B5F}"/>
              </a:ext>
            </a:extLst>
          </p:cNvPr>
          <p:cNvPicPr>
            <a:picLocks noChangeAspect="1"/>
          </p:cNvPicPr>
          <p:nvPr/>
        </p:nvPicPr>
        <p:blipFill>
          <a:blip r:embed="rId2">
            <a:duotone>
              <a:schemeClr val="accent3">
                <a:shade val="45000"/>
                <a:satMod val="135000"/>
              </a:schemeClr>
              <a:prstClr val="white"/>
            </a:duotone>
          </a:blip>
          <a:stretch>
            <a:fillRect/>
          </a:stretch>
        </p:blipFill>
        <p:spPr>
          <a:xfrm>
            <a:off x="0" y="0"/>
            <a:ext cx="12192000" cy="6858000"/>
          </a:xfrm>
          <a:prstGeom prst="rect">
            <a:avLst/>
          </a:prstGeom>
          <a:solidFill>
            <a:srgbClr val="EAEAEA">
              <a:alpha val="0"/>
            </a:srgbClr>
          </a:solidFill>
          <a:effectLst>
            <a:outerShdw blurRad="50800" dist="38100" dir="2700000" algn="tl" rotWithShape="0">
              <a:prstClr val="black">
                <a:alpha val="40000"/>
              </a:prstClr>
            </a:outerShdw>
            <a:reflection blurRad="6350" stA="52000" endA="300" endPos="35000" dir="5400000" sy="-100000" algn="bl" rotWithShape="0"/>
          </a:effectLst>
        </p:spPr>
      </p:pic>
      <p:sp>
        <p:nvSpPr>
          <p:cNvPr id="2" name="Titolo 1">
            <a:extLst>
              <a:ext uri="{FF2B5EF4-FFF2-40B4-BE49-F238E27FC236}">
                <a16:creationId xmlns:a16="http://schemas.microsoft.com/office/drawing/2014/main" id="{B5F9366F-6A8F-4446-BB9D-8EED17CB2424}"/>
              </a:ext>
            </a:extLst>
          </p:cNvPr>
          <p:cNvSpPr>
            <a:spLocks noGrp="1"/>
          </p:cNvSpPr>
          <p:nvPr>
            <p:ph type="title"/>
          </p:nvPr>
        </p:nvSpPr>
        <p:spPr/>
        <p:txBody>
          <a:bodyPr/>
          <a:lstStyle/>
          <a:p>
            <a:pPr algn="ctr"/>
            <a:r>
              <a:rPr lang="it-IT" b="1" dirty="0">
                <a:latin typeface="Baskerville Old Face" panose="02020602080505020303" pitchFamily="18" charset="0"/>
              </a:rPr>
              <a:t>A CHI RIVOLGERSI?</a:t>
            </a:r>
          </a:p>
        </p:txBody>
      </p:sp>
      <p:sp>
        <p:nvSpPr>
          <p:cNvPr id="3" name="Segnaposto contenuto 2">
            <a:extLst>
              <a:ext uri="{FF2B5EF4-FFF2-40B4-BE49-F238E27FC236}">
                <a16:creationId xmlns:a16="http://schemas.microsoft.com/office/drawing/2014/main" id="{BCAABF8C-5E1A-4F74-A27B-A4F4CF20C2F8}"/>
              </a:ext>
            </a:extLst>
          </p:cNvPr>
          <p:cNvSpPr>
            <a:spLocks noGrp="1"/>
          </p:cNvSpPr>
          <p:nvPr>
            <p:ph idx="1"/>
          </p:nvPr>
        </p:nvSpPr>
        <p:spPr/>
        <p:txBody>
          <a:bodyPr>
            <a:normAutofit/>
          </a:bodyPr>
          <a:lstStyle/>
          <a:p>
            <a:pPr algn="just"/>
            <a:r>
              <a:rPr lang="it-IT" sz="3200" dirty="0">
                <a:latin typeface="Baskerville Old Face" panose="02020602080505020303" pitchFamily="18" charset="0"/>
                <a:ea typeface="Times New Roman" panose="02020603050405020304" pitchFamily="18" charset="0"/>
              </a:rPr>
              <a:t>Nel r</a:t>
            </a:r>
            <a:r>
              <a:rPr lang="it-IT" sz="3200" dirty="0">
                <a:effectLst/>
                <a:latin typeface="Baskerville Old Face" panose="02020602080505020303" pitchFamily="18" charset="0"/>
                <a:ea typeface="Times New Roman" panose="02020603050405020304" pitchFamily="18" charset="0"/>
              </a:rPr>
              <a:t>accontare quanto accaduto, non provare alcun timore  non è stato commesso nessun errore e quanto accaduto non è colpa tua. </a:t>
            </a:r>
          </a:p>
          <a:p>
            <a:pPr algn="just"/>
            <a:r>
              <a:rPr lang="it-IT" sz="3200" dirty="0">
                <a:effectLst/>
                <a:latin typeface="Baskerville Old Face" panose="02020602080505020303" pitchFamily="18" charset="0"/>
                <a:ea typeface="Times New Roman" panose="02020603050405020304" pitchFamily="18" charset="0"/>
              </a:rPr>
              <a:t>Fai rivolgere quindi i tuoi genitori al Dirigente Scolastico della Scuola che frequentati</a:t>
            </a:r>
          </a:p>
          <a:p>
            <a:r>
              <a:rPr lang="it-IT" sz="3200" dirty="0">
                <a:latin typeface="Baskerville Old Face" panose="02020602080505020303" pitchFamily="18" charset="0"/>
                <a:ea typeface="Times New Roman" panose="02020603050405020304" pitchFamily="18" charset="0"/>
              </a:rPr>
              <a:t>Contatta quindi il </a:t>
            </a:r>
            <a:r>
              <a:rPr lang="it-IT" sz="3200" b="1" dirty="0" err="1">
                <a:effectLst/>
                <a:latin typeface="Baskerville Old Face" panose="02020602080505020303" pitchFamily="18" charset="0"/>
                <a:ea typeface="Times New Roman" panose="02020603050405020304" pitchFamily="18" charset="0"/>
              </a:rPr>
              <a:t>afer</a:t>
            </a:r>
            <a:r>
              <a:rPr lang="it-IT" sz="3200" b="1" dirty="0">
                <a:effectLst/>
                <a:latin typeface="Baskerville Old Face" panose="02020602080505020303" pitchFamily="18" charset="0"/>
                <a:ea typeface="Times New Roman" panose="02020603050405020304" pitchFamily="18" charset="0"/>
              </a:rPr>
              <a:t> Internet Center italiano</a:t>
            </a:r>
            <a:r>
              <a:rPr lang="it-IT" sz="3200" dirty="0">
                <a:effectLst/>
                <a:latin typeface="Baskerville Old Face" panose="02020602080505020303" pitchFamily="18" charset="0"/>
                <a:ea typeface="Times New Roman" panose="02020603050405020304" pitchFamily="18" charset="0"/>
              </a:rPr>
              <a:t>. </a:t>
            </a:r>
          </a:p>
          <a:p>
            <a:pPr marL="539750" indent="-187325">
              <a:buFont typeface="Wingdings" panose="05000000000000000000" pitchFamily="2" charset="2"/>
              <a:buChar char="ü"/>
            </a:pPr>
            <a:r>
              <a:rPr lang="it-IT" sz="3200" dirty="0">
                <a:effectLst/>
                <a:latin typeface="Baskerville Old Face" panose="02020602080505020303" pitchFamily="18" charset="0"/>
                <a:ea typeface="Times New Roman" panose="02020603050405020304" pitchFamily="18" charset="0"/>
              </a:rPr>
              <a:t>la linea di ascolto gratuita </a:t>
            </a:r>
            <a:r>
              <a:rPr lang="it-IT" sz="3200" b="1" dirty="0">
                <a:effectLst/>
                <a:latin typeface="Baskerville Old Face" panose="02020602080505020303" pitchFamily="18" charset="0"/>
                <a:ea typeface="Times New Roman" panose="02020603050405020304" pitchFamily="18" charset="0"/>
              </a:rPr>
              <a:t>1.96.96</a:t>
            </a:r>
            <a:r>
              <a:rPr lang="it-IT" sz="3200" dirty="0">
                <a:effectLst/>
                <a:latin typeface="Baskerville Old Face" panose="02020602080505020303" pitchFamily="18" charset="0"/>
                <a:ea typeface="Times New Roman" panose="02020603050405020304" pitchFamily="18" charset="0"/>
              </a:rPr>
              <a:t> </a:t>
            </a:r>
            <a:endParaRPr lang="it-IT" sz="3200" dirty="0">
              <a:latin typeface="Baskerville Old Face" panose="02020602080505020303" pitchFamily="18" charset="0"/>
              <a:ea typeface="Times New Roman" panose="02020603050405020304" pitchFamily="18" charset="0"/>
            </a:endParaRPr>
          </a:p>
          <a:p>
            <a:pPr marL="539750" indent="-187325" algn="just">
              <a:buFont typeface="Wingdings" panose="05000000000000000000" pitchFamily="2" charset="2"/>
              <a:buChar char="ü"/>
            </a:pPr>
            <a:r>
              <a:rPr lang="it-IT" sz="3200" dirty="0">
                <a:latin typeface="Baskerville Old Face" panose="02020602080505020303" pitchFamily="18" charset="0"/>
                <a:cs typeface="Arial" panose="020B0604020202020204" pitchFamily="34" charset="0"/>
              </a:rPr>
              <a:t>Contatta la chat: (https://azzurro.it/)</a:t>
            </a:r>
          </a:p>
        </p:txBody>
      </p:sp>
    </p:spTree>
    <p:extLst>
      <p:ext uri="{BB962C8B-B14F-4D97-AF65-F5344CB8AC3E}">
        <p14:creationId xmlns:p14="http://schemas.microsoft.com/office/powerpoint/2010/main" val="422538213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92634CB-FAE7-4870-D330-4F427527DCF8}"/>
              </a:ext>
            </a:extLst>
          </p:cNvPr>
          <p:cNvPicPr>
            <a:picLocks noChangeAspect="1"/>
          </p:cNvPicPr>
          <p:nvPr/>
        </p:nvPicPr>
        <p:blipFill>
          <a:blip r:embed="rId2"/>
          <a:stretch>
            <a:fillRect/>
          </a:stretch>
        </p:blipFill>
        <p:spPr>
          <a:xfrm>
            <a:off x="0" y="0"/>
            <a:ext cx="12192000" cy="7027927"/>
          </a:xfrm>
          <a:prstGeom prst="rect">
            <a:avLst/>
          </a:prstGeom>
        </p:spPr>
      </p:pic>
      <p:sp>
        <p:nvSpPr>
          <p:cNvPr id="18" name="CasellaDiTesto 17">
            <a:extLst>
              <a:ext uri="{FF2B5EF4-FFF2-40B4-BE49-F238E27FC236}">
                <a16:creationId xmlns:a16="http://schemas.microsoft.com/office/drawing/2014/main" id="{B522FDF1-4921-C778-580F-E888F5DBFFDA}"/>
              </a:ext>
            </a:extLst>
          </p:cNvPr>
          <p:cNvSpPr txBox="1"/>
          <p:nvPr/>
        </p:nvSpPr>
        <p:spPr>
          <a:xfrm>
            <a:off x="0" y="0"/>
            <a:ext cx="12192000" cy="7027927"/>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it-IT" dirty="0"/>
          </a:p>
        </p:txBody>
      </p:sp>
      <p:pic>
        <p:nvPicPr>
          <p:cNvPr id="17" name="Immagine 16">
            <a:extLst>
              <a:ext uri="{FF2B5EF4-FFF2-40B4-BE49-F238E27FC236}">
                <a16:creationId xmlns:a16="http://schemas.microsoft.com/office/drawing/2014/main" id="{6B77B39A-0D18-E24C-AF73-90D61D8B360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18788" y="69398"/>
            <a:ext cx="13429575" cy="6889129"/>
          </a:xfrm>
          <a:prstGeom prst="rect">
            <a:avLst/>
          </a:prstGeom>
        </p:spPr>
      </p:pic>
      <p:sp>
        <p:nvSpPr>
          <p:cNvPr id="3" name="CasellaDiTesto 2">
            <a:extLst>
              <a:ext uri="{FF2B5EF4-FFF2-40B4-BE49-F238E27FC236}">
                <a16:creationId xmlns:a16="http://schemas.microsoft.com/office/drawing/2014/main" id="{F95C51C0-70C6-4CED-38F8-B49237156644}"/>
              </a:ext>
            </a:extLst>
          </p:cNvPr>
          <p:cNvSpPr txBox="1"/>
          <p:nvPr/>
        </p:nvSpPr>
        <p:spPr>
          <a:xfrm>
            <a:off x="2735179" y="2312893"/>
            <a:ext cx="6721642" cy="240065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500" b="0" i="0" u="none" strike="noStrike" kern="1200" cap="none" spc="0" normalizeH="0" baseline="0" noProof="0" dirty="0">
                <a:ln>
                  <a:noFill/>
                </a:ln>
                <a:solidFill>
                  <a:schemeClr val="bg1"/>
                </a:solidFill>
                <a:effectLst/>
                <a:uLnTx/>
                <a:uFillTx/>
                <a:latin typeface="Baskerville Old Face" panose="02020602080505020303" pitchFamily="18" charset="0"/>
              </a:rPr>
              <a:t>CLASSE: 3ª </a:t>
            </a:r>
            <a:r>
              <a:rPr lang="it-IT" sz="2500" dirty="0">
                <a:solidFill>
                  <a:schemeClr val="bg1"/>
                </a:solidFill>
                <a:latin typeface="Baskerville Old Face" panose="02020602080505020303" pitchFamily="18" charset="0"/>
              </a:rPr>
              <a:t>A</a:t>
            </a:r>
            <a:r>
              <a:rPr kumimoji="0" lang="it-IT" sz="2500" b="0" i="0" u="none" strike="noStrike" kern="1200" cap="none" spc="0" normalizeH="0" baseline="0" noProof="0" dirty="0">
                <a:ln>
                  <a:noFill/>
                </a:ln>
                <a:solidFill>
                  <a:schemeClr val="bg1"/>
                </a:solidFill>
                <a:effectLst/>
                <a:uLnTx/>
                <a:uFillTx/>
                <a:latin typeface="Baskerville Old Face" panose="02020602080505020303" pitchFamily="18" charset="0"/>
              </a:rPr>
              <a:t>SA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2500" b="0" i="0" u="none" strike="noStrike" kern="1200" cap="none" spc="0" normalizeH="0" baseline="0" noProof="0" dirty="0">
              <a:ln>
                <a:noFill/>
              </a:ln>
              <a:solidFill>
                <a:schemeClr val="bg1"/>
              </a:solidFill>
              <a:effectLst/>
              <a:uLnTx/>
              <a:uFillTx/>
              <a:latin typeface="Baskerville Old Face" panose="02020602080505020303"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2500" b="0" i="0" u="none" strike="noStrike" kern="1200" cap="none" spc="0" normalizeH="0" baseline="0" noProof="0" dirty="0">
              <a:ln>
                <a:noFill/>
              </a:ln>
              <a:solidFill>
                <a:schemeClr val="bg1"/>
              </a:solidFill>
              <a:effectLst/>
              <a:uLnTx/>
              <a:uFillTx/>
              <a:latin typeface="Baskerville Old Face" panose="02020602080505020303"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500" b="0" i="0" u="none" strike="noStrike" kern="1200" cap="none" spc="0" normalizeH="0" baseline="0" noProof="0" dirty="0">
                <a:ln>
                  <a:noFill/>
                </a:ln>
                <a:solidFill>
                  <a:schemeClr val="bg1"/>
                </a:solidFill>
                <a:effectLst/>
                <a:uLnTx/>
                <a:uFillTx/>
                <a:latin typeface="Baskerville Old Face" panose="02020602080505020303" pitchFamily="18" charset="0"/>
              </a:rPr>
              <a:t>DOCENTE: GIUSEPPINA SANGIORGIO</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2500" b="0" i="0" u="none" strike="noStrike" kern="1200" cap="none" spc="0" normalizeH="0" baseline="0" noProof="0" dirty="0">
              <a:ln>
                <a:noFill/>
              </a:ln>
              <a:solidFill>
                <a:schemeClr val="bg1"/>
              </a:solidFill>
              <a:effectLst/>
              <a:uLnTx/>
              <a:uFillTx/>
              <a:latin typeface="Baskerville Old Face" panose="02020602080505020303"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500" b="0" i="0" u="none" strike="noStrike" kern="1200" cap="none" spc="0" normalizeH="0" baseline="0" noProof="0" dirty="0">
                <a:ln>
                  <a:noFill/>
                </a:ln>
                <a:solidFill>
                  <a:schemeClr val="bg1"/>
                </a:solidFill>
                <a:effectLst/>
                <a:uLnTx/>
                <a:uFillTx/>
                <a:latin typeface="Baskerville Old Face" panose="02020602080505020303" pitchFamily="18" charset="0"/>
              </a:rPr>
              <a:t>ANNO SCOLASTICO: 2022-2023</a:t>
            </a:r>
          </a:p>
        </p:txBody>
      </p:sp>
    </p:spTree>
    <p:extLst>
      <p:ext uri="{BB962C8B-B14F-4D97-AF65-F5344CB8AC3E}">
        <p14:creationId xmlns:p14="http://schemas.microsoft.com/office/powerpoint/2010/main" val="342948901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9D14F142-597A-B8D1-52CD-EC30308E6B3A}"/>
              </a:ext>
            </a:extLst>
          </p:cNvPr>
          <p:cNvPicPr>
            <a:picLocks noChangeAspect="1"/>
          </p:cNvPicPr>
          <p:nvPr/>
        </p:nvPicPr>
        <p:blipFill>
          <a:blip r:embed="rId4">
            <a:duotone>
              <a:schemeClr val="accent3">
                <a:shade val="45000"/>
                <a:satMod val="135000"/>
              </a:schemeClr>
              <a:prstClr val="white"/>
            </a:duotone>
          </a:blip>
          <a:stretch>
            <a:fillRect/>
          </a:stretch>
        </p:blipFill>
        <p:spPr>
          <a:xfrm>
            <a:off x="0" y="0"/>
            <a:ext cx="12192000" cy="6858000"/>
          </a:xfrm>
          <a:prstGeom prst="rect">
            <a:avLst/>
          </a:prstGeom>
          <a:solidFill>
            <a:srgbClr val="EAEAEA">
              <a:alpha val="0"/>
            </a:srgbClr>
          </a:solidFill>
          <a:effectLst>
            <a:outerShdw blurRad="50800" dist="38100" dir="2700000" algn="tl" rotWithShape="0">
              <a:prstClr val="black">
                <a:alpha val="40000"/>
              </a:prstClr>
            </a:outerShdw>
            <a:reflection blurRad="6350" stA="52000" endA="300" endPos="35000" dir="5400000" sy="-100000" algn="bl" rotWithShape="0"/>
          </a:effectLst>
        </p:spPr>
      </p:pic>
      <p:sp>
        <p:nvSpPr>
          <p:cNvPr id="3" name="Segnaposto contenuto 2">
            <a:extLst>
              <a:ext uri="{FF2B5EF4-FFF2-40B4-BE49-F238E27FC236}">
                <a16:creationId xmlns:a16="http://schemas.microsoft.com/office/drawing/2014/main" id="{7C93944C-A250-B5BC-4FB5-9F2A32AE3047}"/>
              </a:ext>
            </a:extLst>
          </p:cNvPr>
          <p:cNvSpPr>
            <a:spLocks noGrp="1"/>
          </p:cNvSpPr>
          <p:nvPr>
            <p:ph idx="1"/>
          </p:nvPr>
        </p:nvSpPr>
        <p:spPr>
          <a:xfrm>
            <a:off x="208547" y="565467"/>
            <a:ext cx="7475621" cy="4351338"/>
          </a:xfrm>
        </p:spPr>
        <p:txBody>
          <a:bodyPr>
            <a:normAutofit fontScale="25000" lnSpcReduction="20000"/>
          </a:bodyPr>
          <a:lstStyle/>
          <a:p>
            <a:r>
              <a:rPr lang="it-IT" sz="9600" dirty="0">
                <a:latin typeface="Baskerville Old Face" panose="02020602080505020303" pitchFamily="18" charset="0"/>
              </a:rPr>
              <a:t>È una forma di:</a:t>
            </a:r>
          </a:p>
          <a:p>
            <a:pPr marL="947738" indent="-457200">
              <a:buFont typeface="Courier New" panose="02070309020205020404" pitchFamily="49" charset="0"/>
              <a:buChar char="o"/>
            </a:pPr>
            <a:r>
              <a:rPr lang="it-IT" sz="9600" dirty="0">
                <a:latin typeface="Baskerville Old Face" panose="02020602080505020303" pitchFamily="18" charset="0"/>
              </a:rPr>
              <a:t>Prepotenza virtuale attuata attraverso Internet e le tecnologie digitali. </a:t>
            </a:r>
          </a:p>
          <a:p>
            <a:pPr marL="947738" indent="-457200">
              <a:buFont typeface="Courier New" panose="02070309020205020404" pitchFamily="49" charset="0"/>
              <a:buChar char="o"/>
            </a:pPr>
            <a:r>
              <a:rPr lang="it-IT" sz="9600" dirty="0">
                <a:latin typeface="Baskerville Old Face" panose="02020602080505020303" pitchFamily="18" charset="0"/>
              </a:rPr>
              <a:t>Prevaricazione e di oppressione reiterata nel tempo, perpetrata da una persona o da un gruppo di persone nei confronti di un’altra percepita come più debole. </a:t>
            </a:r>
          </a:p>
          <a:p>
            <a:pPr marL="947738" indent="-457200">
              <a:buFont typeface="Courier New" panose="02070309020205020404" pitchFamily="49" charset="0"/>
              <a:buChar char="o"/>
            </a:pPr>
            <a:r>
              <a:rPr lang="it-IT" sz="9600" dirty="0">
                <a:latin typeface="Baskerville Old Face" panose="02020602080505020303" pitchFamily="18" charset="0"/>
              </a:rPr>
              <a:t>È  un fenomeno che interessa ragazzi e bambini di ogni età e genere, essendo in parte legato a bisogni della crescita espressi in modo problematico, come la paura di essere esclusi o la ricerca dell’ammirazione degli altri. </a:t>
            </a:r>
          </a:p>
          <a:p>
            <a:pPr marL="947738" indent="-457200">
              <a:buFont typeface="Courier New" panose="02070309020205020404" pitchFamily="49" charset="0"/>
              <a:buChar char="o"/>
            </a:pPr>
            <a:r>
              <a:rPr lang="it-IT" sz="9600" dirty="0">
                <a:latin typeface="Baskerville Old Face" panose="02020602080505020303" pitchFamily="18" charset="0"/>
              </a:rPr>
              <a:t>Corrisponde ad un uso inappropriato della rete, fuori dal controllo degli adulti, con cui i ragazzi si scambiano contenuti violenti, denigratori, discriminatori. </a:t>
            </a:r>
          </a:p>
          <a:p>
            <a:r>
              <a:rPr lang="it-IT" sz="9600" dirty="0">
                <a:latin typeface="Baskerville Old Face" panose="02020602080505020303" pitchFamily="18" charset="0"/>
              </a:rPr>
              <a:t>VITTIME:</a:t>
            </a:r>
          </a:p>
          <a:p>
            <a:pPr marL="1217613" indent="-457200">
              <a:buFont typeface="Courier New" panose="02070309020205020404" pitchFamily="49" charset="0"/>
              <a:buChar char="o"/>
            </a:pPr>
            <a:r>
              <a:rPr lang="it-IT" sz="9600" dirty="0">
                <a:latin typeface="Baskerville Old Face" panose="02020602080505020303" pitchFamily="18" charset="0"/>
              </a:rPr>
              <a:t>Coetanei considerati diversi per aspetto fisico, abbigliamento, orientamento sessuale, classe sociale o perché stranieri.</a:t>
            </a:r>
          </a:p>
          <a:p>
            <a:endParaRPr lang="it-IT" dirty="0"/>
          </a:p>
        </p:txBody>
      </p:sp>
      <p:pic>
        <p:nvPicPr>
          <p:cNvPr id="4" name="Fiorella Mannoia - Sally - KARAOKE">
            <a:hlinkClick r:id="" action="ppaction://media"/>
            <a:extLst>
              <a:ext uri="{FF2B5EF4-FFF2-40B4-BE49-F238E27FC236}">
                <a16:creationId xmlns:a16="http://schemas.microsoft.com/office/drawing/2014/main" id="{0C1C29DF-3138-0A89-03EA-AF76FB201A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6037" y="6073179"/>
            <a:ext cx="609600" cy="609600"/>
          </a:xfrm>
          <a:prstGeom prst="rect">
            <a:avLst/>
          </a:prstGeom>
        </p:spPr>
      </p:pic>
      <p:pic>
        <p:nvPicPr>
          <p:cNvPr id="8" name="Immagine 7">
            <a:extLst>
              <a:ext uri="{FF2B5EF4-FFF2-40B4-BE49-F238E27FC236}">
                <a16:creationId xmlns:a16="http://schemas.microsoft.com/office/drawing/2014/main" id="{D4F21A29-222F-D797-31FE-C3CAB9C1E19C}"/>
              </a:ext>
            </a:extLst>
          </p:cNvPr>
          <p:cNvPicPr>
            <a:picLocks noChangeAspect="1"/>
          </p:cNvPicPr>
          <p:nvPr/>
        </p:nvPicPr>
        <p:blipFill rotWithShape="1">
          <a:blip r:embed="rId6"/>
          <a:srcRect l="16048" r="16851"/>
          <a:stretch/>
        </p:blipFill>
        <p:spPr>
          <a:xfrm rot="356884">
            <a:off x="8237978" y="1981200"/>
            <a:ext cx="3400213" cy="2895600"/>
          </a:xfrm>
          <a:prstGeom prst="rect">
            <a:avLst/>
          </a:prstGeom>
        </p:spPr>
      </p:pic>
    </p:spTree>
    <p:extLst>
      <p:ext uri="{BB962C8B-B14F-4D97-AF65-F5344CB8AC3E}">
        <p14:creationId xmlns:p14="http://schemas.microsoft.com/office/powerpoint/2010/main" val="16159407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75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remove"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18E6136-1FDB-FF2F-5EC0-3B0400BBB4BD}"/>
              </a:ext>
            </a:extLst>
          </p:cNvPr>
          <p:cNvPicPr>
            <a:picLocks noChangeAspect="1"/>
          </p:cNvPicPr>
          <p:nvPr/>
        </p:nvPicPr>
        <p:blipFill>
          <a:blip r:embed="rId2">
            <a:duotone>
              <a:schemeClr val="accent3">
                <a:shade val="45000"/>
                <a:satMod val="135000"/>
              </a:schemeClr>
              <a:prstClr val="white"/>
            </a:duotone>
          </a:blip>
          <a:stretch>
            <a:fillRect/>
          </a:stretch>
        </p:blipFill>
        <p:spPr>
          <a:xfrm>
            <a:off x="0" y="0"/>
            <a:ext cx="12192000" cy="6858000"/>
          </a:xfrm>
          <a:prstGeom prst="rect">
            <a:avLst/>
          </a:prstGeom>
          <a:solidFill>
            <a:srgbClr val="EAEAEA">
              <a:alpha val="0"/>
            </a:srgbClr>
          </a:solidFill>
          <a:effectLst>
            <a:outerShdw blurRad="50800" dist="38100" dir="2700000" algn="tl" rotWithShape="0">
              <a:prstClr val="black">
                <a:alpha val="40000"/>
              </a:prstClr>
            </a:outerShdw>
            <a:reflection blurRad="6350" stA="52000" endA="300" endPos="35000" dir="5400000" sy="-100000" algn="bl" rotWithShape="0"/>
          </a:effectLst>
        </p:spPr>
      </p:pic>
      <p:sp>
        <p:nvSpPr>
          <p:cNvPr id="3" name="Segnaposto contenuto 2">
            <a:extLst>
              <a:ext uri="{FF2B5EF4-FFF2-40B4-BE49-F238E27FC236}">
                <a16:creationId xmlns:a16="http://schemas.microsoft.com/office/drawing/2014/main" id="{6B6FE56A-64BD-4D7E-B2E0-57465D385E88}"/>
              </a:ext>
            </a:extLst>
          </p:cNvPr>
          <p:cNvSpPr>
            <a:spLocks noGrp="1"/>
          </p:cNvSpPr>
          <p:nvPr>
            <p:ph idx="1"/>
          </p:nvPr>
        </p:nvSpPr>
        <p:spPr>
          <a:xfrm>
            <a:off x="838200" y="711200"/>
            <a:ext cx="10515600" cy="6008914"/>
          </a:xfrm>
        </p:spPr>
        <p:txBody>
          <a:bodyPr>
            <a:normAutofit/>
          </a:bodyPr>
          <a:lstStyle/>
          <a:p>
            <a:pPr marL="0" indent="0">
              <a:buNone/>
            </a:pPr>
            <a:r>
              <a:rPr lang="it-IT" sz="3600" dirty="0">
                <a:latin typeface="Baskerville Old Face" panose="02020602080505020303" pitchFamily="18" charset="0"/>
              </a:rPr>
              <a:t>Il fenomeno si origina in ambito scolastico e:</a:t>
            </a:r>
          </a:p>
          <a:p>
            <a:r>
              <a:rPr lang="it-IT" sz="3600" dirty="0">
                <a:latin typeface="Baskerville Old Face" panose="02020602080505020303" pitchFamily="18" charset="0"/>
              </a:rPr>
              <a:t> Rappresenta una fonte non trascurabile di costi per il sistema economico, sociale, educativo, e giudiziario. </a:t>
            </a:r>
          </a:p>
          <a:p>
            <a:r>
              <a:rPr lang="it-IT" sz="3600" dirty="0">
                <a:latin typeface="Baskerville Old Face" panose="02020602080505020303" pitchFamily="18" charset="0"/>
              </a:rPr>
              <a:t>La vittima di atti di “bullismo” è spesso oggetto di abbandono scolastico.</a:t>
            </a:r>
          </a:p>
          <a:p>
            <a:pPr algn="just"/>
            <a:r>
              <a:rPr lang="it-IT" sz="3600" dirty="0">
                <a:latin typeface="Baskerville Old Face" panose="02020602080505020303" pitchFamily="18" charset="0"/>
                <a:ea typeface="Times New Roman" panose="02020603050405020304" pitchFamily="18" charset="0"/>
                <a:cs typeface="Times New Roman" panose="02020603050405020304" pitchFamily="18" charset="0"/>
              </a:rPr>
              <a:t>P</a:t>
            </a:r>
            <a:r>
              <a:rPr lang="it-IT" sz="3600" dirty="0">
                <a:effectLst/>
                <a:latin typeface="Baskerville Old Face" panose="02020602080505020303" pitchFamily="18" charset="0"/>
                <a:ea typeface="Times New Roman" panose="02020603050405020304" pitchFamily="18" charset="0"/>
                <a:cs typeface="Times New Roman" panose="02020603050405020304" pitchFamily="18" charset="0"/>
              </a:rPr>
              <a:t>er il tipo di violenza subita, la confusione che provano, il senso di colpa e di impotenza, spesso le vittime si chiudono in se stesse e pensano di poterne, o meglio, di doverne uscire da sole. Si ritrovano così in un circolo vizioso da cui è sempre più difficile uscire.</a:t>
            </a:r>
            <a:endParaRPr lang="it-IT" sz="3600" dirty="0">
              <a:effectLst/>
              <a:latin typeface="Baskerville Old Face" panose="02020602080505020303" pitchFamily="18" charset="0"/>
              <a:ea typeface="Calibri" panose="020F0502020204030204" pitchFamily="34" charset="0"/>
              <a:cs typeface="Times New Roman" panose="02020603050405020304" pitchFamily="18" charset="0"/>
            </a:endParaRPr>
          </a:p>
          <a:p>
            <a:endParaRPr lang="it-IT" sz="3600" dirty="0"/>
          </a:p>
          <a:p>
            <a:endParaRPr lang="it-IT" dirty="0"/>
          </a:p>
        </p:txBody>
      </p:sp>
    </p:spTree>
    <p:extLst>
      <p:ext uri="{BB962C8B-B14F-4D97-AF65-F5344CB8AC3E}">
        <p14:creationId xmlns:p14="http://schemas.microsoft.com/office/powerpoint/2010/main" val="22917033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BA4674C-53D0-4875-544E-D2BA99F45B2D}"/>
              </a:ext>
            </a:extLst>
          </p:cNvPr>
          <p:cNvPicPr>
            <a:picLocks noChangeAspect="1"/>
          </p:cNvPicPr>
          <p:nvPr/>
        </p:nvPicPr>
        <p:blipFill>
          <a:blip r:embed="rId2">
            <a:duotone>
              <a:schemeClr val="accent3">
                <a:shade val="45000"/>
                <a:satMod val="135000"/>
              </a:schemeClr>
              <a:prstClr val="white"/>
            </a:duotone>
          </a:blip>
          <a:stretch>
            <a:fillRect/>
          </a:stretch>
        </p:blipFill>
        <p:spPr>
          <a:xfrm>
            <a:off x="0" y="0"/>
            <a:ext cx="12192000" cy="6858000"/>
          </a:xfrm>
          <a:prstGeom prst="rect">
            <a:avLst/>
          </a:prstGeom>
          <a:solidFill>
            <a:srgbClr val="EAEAEA">
              <a:alpha val="0"/>
            </a:srgbClr>
          </a:solidFill>
          <a:effectLst>
            <a:outerShdw blurRad="50800" dist="38100" dir="2700000" algn="tl" rotWithShape="0">
              <a:prstClr val="black">
                <a:alpha val="40000"/>
              </a:prstClr>
            </a:outerShdw>
            <a:reflection blurRad="6350" stA="52000" endA="300" endPos="35000" dir="5400000" sy="-100000" algn="bl" rotWithShape="0"/>
          </a:effectLst>
        </p:spPr>
      </p:pic>
      <p:sp>
        <p:nvSpPr>
          <p:cNvPr id="3" name="Segnaposto contenuto 2">
            <a:extLst>
              <a:ext uri="{FF2B5EF4-FFF2-40B4-BE49-F238E27FC236}">
                <a16:creationId xmlns:a16="http://schemas.microsoft.com/office/drawing/2014/main" id="{F3709B23-371E-43A5-AE48-012EBC02F01D}"/>
              </a:ext>
            </a:extLst>
          </p:cNvPr>
          <p:cNvSpPr>
            <a:spLocks noGrp="1"/>
          </p:cNvSpPr>
          <p:nvPr>
            <p:ph idx="1"/>
          </p:nvPr>
        </p:nvSpPr>
        <p:spPr>
          <a:xfrm>
            <a:off x="838200" y="1016000"/>
            <a:ext cx="10515600" cy="5370286"/>
          </a:xfrm>
        </p:spPr>
        <p:txBody>
          <a:bodyPr>
            <a:normAutofit/>
          </a:bodyPr>
          <a:lstStyle/>
          <a:p>
            <a:r>
              <a:rPr lang="it-IT" sz="3200" dirty="0">
                <a:latin typeface="Baskerville Old Face" panose="02020602080505020303" pitchFamily="18" charset="0"/>
              </a:rPr>
              <a:t>Il bullismo è associato a problemi di salute nel periodo adolescenziale e provoca:</a:t>
            </a:r>
          </a:p>
          <a:p>
            <a:pPr marL="1168400" indent="-457200"/>
            <a:r>
              <a:rPr lang="it-IT" sz="3200" dirty="0">
                <a:latin typeface="Baskerville Old Face" panose="02020602080505020303" pitchFamily="18" charset="0"/>
              </a:rPr>
              <a:t>disturbi d’ansia e dell’umore</a:t>
            </a:r>
          </a:p>
          <a:p>
            <a:pPr marL="1168400" indent="-457200"/>
            <a:r>
              <a:rPr lang="it-IT" sz="3200" dirty="0">
                <a:latin typeface="Baskerville Old Face" panose="02020602080505020303" pitchFamily="18" charset="0"/>
              </a:rPr>
              <a:t>ideazione suicidaria, autolesionismo </a:t>
            </a:r>
          </a:p>
          <a:p>
            <a:pPr marL="1168400" indent="-457200"/>
            <a:r>
              <a:rPr lang="it-IT" sz="3200" dirty="0">
                <a:latin typeface="Baskerville Old Face" panose="02020602080505020303" pitchFamily="18" charset="0"/>
              </a:rPr>
              <a:t>disturbi da deficit di attenzione e </a:t>
            </a:r>
          </a:p>
          <a:p>
            <a:pPr marL="1168400" indent="-457200"/>
            <a:r>
              <a:rPr lang="it-IT" sz="3200" dirty="0">
                <a:latin typeface="Baskerville Old Face" panose="02020602080505020303" pitchFamily="18" charset="0"/>
              </a:rPr>
              <a:t>disturbi da deficit di attenzione/iperattività, disturbo della condotta, disturbo oppositivo-provocatorio </a:t>
            </a:r>
          </a:p>
          <a:p>
            <a:pPr marL="1168400" indent="-457200"/>
            <a:r>
              <a:rPr lang="it-IT" sz="3200" dirty="0">
                <a:latin typeface="Baskerville Old Face" panose="02020602080505020303" pitchFamily="18" charset="0"/>
              </a:rPr>
              <a:t>rischio di soffrire di disturbi correlati ad abuso e dipendenza da alcool e/o sostanze psicoattive</a:t>
            </a:r>
          </a:p>
          <a:p>
            <a:endParaRPr lang="it-IT" dirty="0"/>
          </a:p>
        </p:txBody>
      </p:sp>
    </p:spTree>
    <p:extLst>
      <p:ext uri="{BB962C8B-B14F-4D97-AF65-F5344CB8AC3E}">
        <p14:creationId xmlns:p14="http://schemas.microsoft.com/office/powerpoint/2010/main" val="1375409161"/>
      </p:ext>
    </p:extLst>
  </p:cSld>
  <p:clrMapOvr>
    <a:masterClrMapping/>
  </p:clrMapOvr>
  <p:transition spd="slow">
    <p:wheel spokes="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AE1A159-FAF6-26E1-57E8-DE42E5792D69}"/>
              </a:ext>
            </a:extLst>
          </p:cNvPr>
          <p:cNvPicPr>
            <a:picLocks noChangeAspect="1"/>
          </p:cNvPicPr>
          <p:nvPr/>
        </p:nvPicPr>
        <p:blipFill>
          <a:blip r:embed="rId2">
            <a:duotone>
              <a:schemeClr val="accent3">
                <a:shade val="45000"/>
                <a:satMod val="135000"/>
              </a:schemeClr>
              <a:prstClr val="white"/>
            </a:duotone>
          </a:blip>
          <a:stretch>
            <a:fillRect/>
          </a:stretch>
        </p:blipFill>
        <p:spPr>
          <a:xfrm>
            <a:off x="0" y="0"/>
            <a:ext cx="12192000" cy="6858000"/>
          </a:xfrm>
          <a:prstGeom prst="rect">
            <a:avLst/>
          </a:prstGeom>
          <a:solidFill>
            <a:srgbClr val="EAEAEA">
              <a:alpha val="0"/>
            </a:srgbClr>
          </a:solidFill>
          <a:effectLst>
            <a:outerShdw blurRad="50800" dist="38100" dir="2700000" algn="tl" rotWithShape="0">
              <a:prstClr val="black">
                <a:alpha val="40000"/>
              </a:prstClr>
            </a:outerShdw>
            <a:reflection blurRad="6350" stA="52000" endA="300" endPos="35000" dir="5400000" sy="-100000" algn="bl" rotWithShape="0"/>
          </a:effectLst>
        </p:spPr>
      </p:pic>
      <p:sp>
        <p:nvSpPr>
          <p:cNvPr id="2" name="Titolo 1">
            <a:extLst>
              <a:ext uri="{FF2B5EF4-FFF2-40B4-BE49-F238E27FC236}">
                <a16:creationId xmlns:a16="http://schemas.microsoft.com/office/drawing/2014/main" id="{B8642992-0939-4ECD-B820-8D2BC37FC72E}"/>
              </a:ext>
            </a:extLst>
          </p:cNvPr>
          <p:cNvSpPr>
            <a:spLocks noGrp="1"/>
          </p:cNvSpPr>
          <p:nvPr>
            <p:ph type="title"/>
          </p:nvPr>
        </p:nvSpPr>
        <p:spPr/>
        <p:txBody>
          <a:bodyPr>
            <a:normAutofit/>
          </a:bodyPr>
          <a:lstStyle/>
          <a:p>
            <a:pPr algn="ctr"/>
            <a:r>
              <a:rPr lang="it-IT" sz="5000" b="1" dirty="0">
                <a:latin typeface="Baskerville Old Face" panose="02020602080505020303" pitchFamily="18" charset="0"/>
              </a:rPr>
              <a:t>IL CYBERBULLISMO</a:t>
            </a:r>
          </a:p>
        </p:txBody>
      </p:sp>
      <p:sp>
        <p:nvSpPr>
          <p:cNvPr id="3" name="Segnaposto contenuto 2">
            <a:extLst>
              <a:ext uri="{FF2B5EF4-FFF2-40B4-BE49-F238E27FC236}">
                <a16:creationId xmlns:a16="http://schemas.microsoft.com/office/drawing/2014/main" id="{A9E42D28-B654-4D99-BD7F-D50E5A3F342B}"/>
              </a:ext>
            </a:extLst>
          </p:cNvPr>
          <p:cNvSpPr>
            <a:spLocks noGrp="1"/>
          </p:cNvSpPr>
          <p:nvPr>
            <p:ph idx="1"/>
          </p:nvPr>
        </p:nvSpPr>
        <p:spPr/>
        <p:txBody>
          <a:bodyPr/>
          <a:lstStyle/>
          <a:p>
            <a:r>
              <a:rPr lang="it-IT" sz="3200" dirty="0">
                <a:latin typeface="Baskerville Old Face" panose="02020602080505020303" pitchFamily="18" charset="0"/>
              </a:rPr>
              <a:t>SI SVILUPPA:</a:t>
            </a:r>
          </a:p>
          <a:p>
            <a:r>
              <a:rPr lang="it-IT" sz="3200" dirty="0">
                <a:latin typeface="Baskerville Old Face" panose="02020602080505020303" pitchFamily="18" charset="0"/>
              </a:rPr>
              <a:t>Con l’ampio utilizzo dei mezzi di comunicazione online da parte di preadolescenti e adolescenti. </a:t>
            </a:r>
          </a:p>
          <a:p>
            <a:r>
              <a:rPr lang="it-IT" sz="3200" dirty="0">
                <a:latin typeface="Baskerville Old Face" panose="02020602080505020303" pitchFamily="18" charset="0"/>
              </a:rPr>
              <a:t>Tramite la facilità di accesso, in anonimato, si è in grado di:</a:t>
            </a:r>
          </a:p>
          <a:p>
            <a:pPr marL="900113" algn="just">
              <a:buFont typeface="Wingdings" panose="05000000000000000000" pitchFamily="2" charset="2"/>
              <a:buChar char="ü"/>
            </a:pPr>
            <a:r>
              <a:rPr lang="it-IT" sz="3200" dirty="0">
                <a:latin typeface="Baskerville Old Face" panose="02020602080505020303" pitchFamily="18" charset="0"/>
              </a:rPr>
              <a:t>commettere atti di violenza fisica e/o psicologica; </a:t>
            </a:r>
          </a:p>
          <a:p>
            <a:pPr marL="900113" algn="just">
              <a:buFont typeface="Wingdings" panose="05000000000000000000" pitchFamily="2" charset="2"/>
              <a:buChar char="ü"/>
            </a:pPr>
            <a:r>
              <a:rPr lang="it-IT" sz="3200" dirty="0">
                <a:latin typeface="Baskerville Old Face" panose="02020602080505020303" pitchFamily="18" charset="0"/>
              </a:rPr>
              <a:t>di offendere la vittima mediante la diffusione di materiale denigratorio (testi, foto e immagini) o la creazione di gruppi contro. </a:t>
            </a:r>
          </a:p>
          <a:p>
            <a:endParaRPr lang="it-IT" dirty="0"/>
          </a:p>
        </p:txBody>
      </p:sp>
    </p:spTree>
    <p:extLst>
      <p:ext uri="{BB962C8B-B14F-4D97-AF65-F5344CB8AC3E}">
        <p14:creationId xmlns:p14="http://schemas.microsoft.com/office/powerpoint/2010/main" val="16534907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492EA55-33EE-3486-1B51-177D80C1FEB5}"/>
              </a:ext>
            </a:extLst>
          </p:cNvPr>
          <p:cNvPicPr>
            <a:picLocks noChangeAspect="1"/>
          </p:cNvPicPr>
          <p:nvPr/>
        </p:nvPicPr>
        <p:blipFill>
          <a:blip r:embed="rId2">
            <a:duotone>
              <a:schemeClr val="accent3">
                <a:shade val="45000"/>
                <a:satMod val="135000"/>
              </a:schemeClr>
              <a:prstClr val="white"/>
            </a:duotone>
          </a:blip>
          <a:stretch>
            <a:fillRect/>
          </a:stretch>
        </p:blipFill>
        <p:spPr>
          <a:xfrm>
            <a:off x="0" y="0"/>
            <a:ext cx="12192000" cy="6858000"/>
          </a:xfrm>
          <a:prstGeom prst="rect">
            <a:avLst/>
          </a:prstGeom>
          <a:solidFill>
            <a:srgbClr val="EAEAEA">
              <a:alpha val="0"/>
            </a:srgbClr>
          </a:solidFill>
          <a:effectLst>
            <a:outerShdw blurRad="50800" dist="38100" dir="2700000" algn="tl" rotWithShape="0">
              <a:prstClr val="black">
                <a:alpha val="40000"/>
              </a:prstClr>
            </a:outerShdw>
            <a:reflection blurRad="6350" stA="52000" endA="300" endPos="35000" dir="5400000" sy="-100000" algn="bl" rotWithShape="0"/>
          </a:effectLst>
        </p:spPr>
      </p:pic>
      <p:sp>
        <p:nvSpPr>
          <p:cNvPr id="2" name="Titolo 1">
            <a:extLst>
              <a:ext uri="{FF2B5EF4-FFF2-40B4-BE49-F238E27FC236}">
                <a16:creationId xmlns:a16="http://schemas.microsoft.com/office/drawing/2014/main" id="{C21DCD5A-A280-40BF-9209-8E0980B6EE41}"/>
              </a:ext>
            </a:extLst>
          </p:cNvPr>
          <p:cNvSpPr>
            <a:spLocks noGrp="1"/>
          </p:cNvSpPr>
          <p:nvPr>
            <p:ph type="ctrTitle"/>
          </p:nvPr>
        </p:nvSpPr>
        <p:spPr>
          <a:xfrm>
            <a:off x="1524000" y="1122363"/>
            <a:ext cx="9144000" cy="2133599"/>
          </a:xfrm>
        </p:spPr>
        <p:txBody>
          <a:bodyPr>
            <a:normAutofit fontScale="90000"/>
          </a:bodyPr>
          <a:lstStyle/>
          <a:p>
            <a:r>
              <a:rPr lang="it-IT" sz="3600" b="1" dirty="0">
                <a:latin typeface="Baskerville Old Face" panose="02020602080505020303" pitchFamily="18" charset="0"/>
              </a:rPr>
              <a:t>Legge 29 maggio 2017 n. 71:</a:t>
            </a:r>
            <a:br>
              <a:rPr lang="it-IT" sz="3600" b="1" dirty="0">
                <a:latin typeface="Baskerville Old Face" panose="02020602080505020303" pitchFamily="18" charset="0"/>
              </a:rPr>
            </a:br>
            <a:r>
              <a:rPr lang="it-IT" sz="3600" b="1" dirty="0">
                <a:latin typeface="Baskerville Old Face" panose="02020602080505020303" pitchFamily="18" charset="0"/>
              </a:rPr>
              <a:t> “Disposizioni a tutela dei minori per la prevenzione ed il contrasto del fenomeno del cyberbullismo”</a:t>
            </a:r>
            <a:br>
              <a:rPr lang="it-IT" dirty="0"/>
            </a:br>
            <a:endParaRPr lang="it-IT" dirty="0"/>
          </a:p>
        </p:txBody>
      </p:sp>
      <p:sp>
        <p:nvSpPr>
          <p:cNvPr id="3" name="Sottotitolo 2">
            <a:extLst>
              <a:ext uri="{FF2B5EF4-FFF2-40B4-BE49-F238E27FC236}">
                <a16:creationId xmlns:a16="http://schemas.microsoft.com/office/drawing/2014/main" id="{0ABC5682-7706-4BC7-B441-0E6D7348B61E}"/>
              </a:ext>
            </a:extLst>
          </p:cNvPr>
          <p:cNvSpPr>
            <a:spLocks noGrp="1"/>
          </p:cNvSpPr>
          <p:nvPr>
            <p:ph type="subTitle" idx="1"/>
          </p:nvPr>
        </p:nvSpPr>
        <p:spPr>
          <a:xfrm>
            <a:off x="1524000" y="2641601"/>
            <a:ext cx="9144000" cy="3654268"/>
          </a:xfrm>
        </p:spPr>
        <p:txBody>
          <a:bodyPr>
            <a:normAutofit fontScale="70000" lnSpcReduction="20000"/>
          </a:bodyPr>
          <a:lstStyle/>
          <a:p>
            <a:pPr algn="just"/>
            <a:r>
              <a:rPr lang="it-IT" sz="4000" dirty="0">
                <a:effectLst/>
                <a:latin typeface="Baskerville Old Face" panose="02020602080505020303" pitchFamily="18" charset="0"/>
                <a:ea typeface="Times New Roman" panose="02020603050405020304" pitchFamily="18" charset="0"/>
                <a:cs typeface="Arial" panose="020B0604020202020204" pitchFamily="34" charset="0"/>
              </a:rPr>
              <a:t>La Legge 71 del 2017 ha sancito come obiettivo strategico il  contrasto </a:t>
            </a:r>
            <a:r>
              <a:rPr lang="it-IT" sz="4000" dirty="0">
                <a:latin typeface="Baskerville Old Face" panose="02020602080505020303" pitchFamily="18" charset="0"/>
                <a:ea typeface="Times New Roman" panose="02020603050405020304" pitchFamily="18" charset="0"/>
                <a:cs typeface="Arial" panose="020B0604020202020204" pitchFamily="34" charset="0"/>
              </a:rPr>
              <a:t>de</a:t>
            </a:r>
            <a:r>
              <a:rPr lang="it-IT" sz="4000" dirty="0">
                <a:effectLst/>
                <a:latin typeface="Baskerville Old Face" panose="02020602080505020303" pitchFamily="18" charset="0"/>
                <a:ea typeface="Times New Roman" panose="02020603050405020304" pitchFamily="18" charset="0"/>
                <a:cs typeface="Arial" panose="020B0604020202020204" pitchFamily="34" charset="0"/>
              </a:rPr>
              <a:t>l fenomeno del cyberbullismo in tutte le sue manifestazioni.</a:t>
            </a:r>
          </a:p>
          <a:p>
            <a:pPr algn="just"/>
            <a:r>
              <a:rPr lang="it-IT" sz="4000" dirty="0">
                <a:effectLst/>
                <a:latin typeface="Baskerville Old Face" panose="02020602080505020303" pitchFamily="18" charset="0"/>
                <a:ea typeface="Times New Roman" panose="02020603050405020304" pitchFamily="18" charset="0"/>
                <a:cs typeface="Arial" panose="020B0604020202020204" pitchFamily="34" charset="0"/>
              </a:rPr>
              <a:t>Attribuzione all’istituzione scolastica di un ruolo fondamentale nella prevenzione, in stretta alleanza educativa con la famiglia.</a:t>
            </a:r>
          </a:p>
          <a:p>
            <a:pPr algn="just"/>
            <a:r>
              <a:rPr lang="it-IT" sz="4000" dirty="0">
                <a:latin typeface="Baskerville Old Face" panose="02020602080505020303" pitchFamily="18" charset="0"/>
                <a:ea typeface="Calibri" panose="020F0502020204030204" pitchFamily="34" charset="0"/>
                <a:cs typeface="Arial" panose="020B0604020202020204" pitchFamily="34" charset="0"/>
              </a:rPr>
              <a:t>C</a:t>
            </a:r>
            <a:r>
              <a:rPr lang="it-IT" sz="4000" dirty="0">
                <a:effectLst/>
                <a:latin typeface="Baskerville Old Face" panose="02020602080505020303" pitchFamily="18" charset="0"/>
                <a:ea typeface="Calibri" panose="020F0502020204030204" pitchFamily="34" charset="0"/>
                <a:cs typeface="Arial" panose="020B0604020202020204" pitchFamily="34" charset="0"/>
              </a:rPr>
              <a:t>iascun minore ultraquattordicenne (o i suoi genitori o chi esercita la responsabilità del minore) che sia stato vittima di cyberbullismo può inoltrare al titolare del trattamento o al gestore del sito internet o del social media un'istanza per l'oscuramento, la rimozione o il blocco dei contenuti diffusi nella rete.</a:t>
            </a:r>
          </a:p>
          <a:p>
            <a:pPr algn="just"/>
            <a:endParaRPr lang="it-IT" dirty="0"/>
          </a:p>
        </p:txBody>
      </p:sp>
    </p:spTree>
    <p:extLst>
      <p:ext uri="{BB962C8B-B14F-4D97-AF65-F5344CB8AC3E}">
        <p14:creationId xmlns:p14="http://schemas.microsoft.com/office/powerpoint/2010/main" val="423774818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8A34FBD-E649-15DF-0AD9-104DCA516214}"/>
              </a:ext>
            </a:extLst>
          </p:cNvPr>
          <p:cNvPicPr>
            <a:picLocks noChangeAspect="1"/>
          </p:cNvPicPr>
          <p:nvPr/>
        </p:nvPicPr>
        <p:blipFill>
          <a:blip r:embed="rId2">
            <a:duotone>
              <a:schemeClr val="accent3">
                <a:shade val="45000"/>
                <a:satMod val="135000"/>
              </a:schemeClr>
              <a:prstClr val="white"/>
            </a:duotone>
          </a:blip>
          <a:stretch>
            <a:fillRect/>
          </a:stretch>
        </p:blipFill>
        <p:spPr>
          <a:xfrm>
            <a:off x="0" y="0"/>
            <a:ext cx="12192000" cy="6858000"/>
          </a:xfrm>
          <a:prstGeom prst="rect">
            <a:avLst/>
          </a:prstGeom>
          <a:solidFill>
            <a:srgbClr val="EAEAEA">
              <a:alpha val="0"/>
            </a:srgbClr>
          </a:solidFill>
          <a:effectLst>
            <a:outerShdw blurRad="50800" dist="38100" dir="2700000" algn="tl" rotWithShape="0">
              <a:prstClr val="black">
                <a:alpha val="40000"/>
              </a:prstClr>
            </a:outerShdw>
            <a:reflection blurRad="6350" stA="52000" endA="300" endPos="35000" dir="5400000" sy="-100000" algn="bl" rotWithShape="0"/>
          </a:effectLst>
        </p:spPr>
      </p:pic>
      <p:sp>
        <p:nvSpPr>
          <p:cNvPr id="2" name="Titolo 1">
            <a:extLst>
              <a:ext uri="{FF2B5EF4-FFF2-40B4-BE49-F238E27FC236}">
                <a16:creationId xmlns:a16="http://schemas.microsoft.com/office/drawing/2014/main" id="{3CC1B691-2A2C-A4CE-0003-0CBC7607E768}"/>
              </a:ext>
            </a:extLst>
          </p:cNvPr>
          <p:cNvSpPr>
            <a:spLocks noGrp="1"/>
          </p:cNvSpPr>
          <p:nvPr>
            <p:ph type="title"/>
          </p:nvPr>
        </p:nvSpPr>
        <p:spPr/>
        <p:txBody>
          <a:bodyPr>
            <a:normAutofit fontScale="90000"/>
          </a:bodyPr>
          <a:lstStyle/>
          <a:p>
            <a:pPr algn="ctr"/>
            <a:br>
              <a:rPr lang="it-IT" dirty="0">
                <a:latin typeface="Baskerville Old Face" panose="02020602080505020303" pitchFamily="18" charset="0"/>
              </a:rPr>
            </a:br>
            <a:r>
              <a:rPr lang="it-IT" dirty="0">
                <a:latin typeface="Baskerville Old Face" panose="02020602080505020303" pitchFamily="18" charset="0"/>
              </a:rPr>
              <a:t>Legge 29 maggio 2017 n. 71:</a:t>
            </a:r>
            <a:br>
              <a:rPr lang="it-IT" dirty="0">
                <a:latin typeface="Baskerville Old Face" panose="02020602080505020303" pitchFamily="18" charset="0"/>
              </a:rPr>
            </a:br>
            <a:r>
              <a:rPr lang="it-IT" dirty="0">
                <a:latin typeface="Baskerville Old Face" panose="02020602080505020303" pitchFamily="18" charset="0"/>
              </a:rPr>
              <a:t>DEFINIZIONE CYBERBULLISMO»</a:t>
            </a:r>
            <a:br>
              <a:rPr lang="it-IT" dirty="0"/>
            </a:br>
            <a:endParaRPr lang="it-IT" dirty="0"/>
          </a:p>
        </p:txBody>
      </p:sp>
      <p:sp>
        <p:nvSpPr>
          <p:cNvPr id="3" name="Segnaposto contenuto 2">
            <a:extLst>
              <a:ext uri="{FF2B5EF4-FFF2-40B4-BE49-F238E27FC236}">
                <a16:creationId xmlns:a16="http://schemas.microsoft.com/office/drawing/2014/main" id="{9674F9CF-E6C2-280B-E787-EE64F49C80EF}"/>
              </a:ext>
            </a:extLst>
          </p:cNvPr>
          <p:cNvSpPr>
            <a:spLocks noGrp="1"/>
          </p:cNvSpPr>
          <p:nvPr>
            <p:ph idx="1"/>
          </p:nvPr>
        </p:nvSpPr>
        <p:spPr/>
        <p:txBody>
          <a:bodyPr>
            <a:normAutofit/>
          </a:bodyPr>
          <a:lstStyle/>
          <a:p>
            <a:pPr marL="0" indent="0" algn="just">
              <a:buNone/>
            </a:pPr>
            <a:r>
              <a:rPr lang="it-IT" dirty="0">
                <a:latin typeface="Baskerville Old Face" panose="02020602080505020303" pitchFamily="18" charset="0"/>
              </a:rPr>
              <a:t>“</a:t>
            </a:r>
            <a:r>
              <a:rPr lang="it-IT" sz="3200" dirty="0">
                <a:latin typeface="Baskerville Old Face" panose="02020602080505020303" pitchFamily="18" charset="0"/>
              </a:rPr>
              <a:t>Qualunque forma di pressione, aggressione, molestia, ricatto, ingiuria, denigrazione, diffamazione, furto d’identità, alterazione, acquisizione illecita, manipolazione, trattamento illecito di dati personali in danno di minorenni, realizzata per via telematica, nonché la diffusione di contenuti on line aventi ad oggetto anche uno o più componenti della famiglia del minore il cui scopo intenzionale e predominante sia quello di isolare un minore o un gruppo 8 di minori ponendo in atto un serio abuso, un attacco dannoso, o la loro messa in ridicolo”. </a:t>
            </a:r>
          </a:p>
        </p:txBody>
      </p:sp>
    </p:spTree>
    <p:extLst>
      <p:ext uri="{BB962C8B-B14F-4D97-AF65-F5344CB8AC3E}">
        <p14:creationId xmlns:p14="http://schemas.microsoft.com/office/powerpoint/2010/main" val="220012858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9EF2670-8022-8084-7349-8689529DDB37}"/>
              </a:ext>
            </a:extLst>
          </p:cNvPr>
          <p:cNvPicPr>
            <a:picLocks noChangeAspect="1"/>
          </p:cNvPicPr>
          <p:nvPr/>
        </p:nvPicPr>
        <p:blipFill>
          <a:blip r:embed="rId2">
            <a:duotone>
              <a:schemeClr val="accent3">
                <a:shade val="45000"/>
                <a:satMod val="135000"/>
              </a:schemeClr>
              <a:prstClr val="white"/>
            </a:duotone>
          </a:blip>
          <a:stretch>
            <a:fillRect/>
          </a:stretch>
        </p:blipFill>
        <p:spPr>
          <a:xfrm>
            <a:off x="0" y="0"/>
            <a:ext cx="12192000" cy="6858000"/>
          </a:xfrm>
          <a:prstGeom prst="rect">
            <a:avLst/>
          </a:prstGeom>
          <a:solidFill>
            <a:srgbClr val="EAEAEA">
              <a:alpha val="0"/>
            </a:srgbClr>
          </a:solidFill>
          <a:effectLst>
            <a:outerShdw blurRad="50800" dist="38100" dir="2700000" algn="tl" rotWithShape="0">
              <a:prstClr val="black">
                <a:alpha val="40000"/>
              </a:prstClr>
            </a:outerShdw>
            <a:reflection blurRad="6350" stA="52000" endA="300" endPos="35000" dir="5400000" sy="-100000" algn="bl" rotWithShape="0"/>
          </a:effectLst>
        </p:spPr>
      </p:pic>
      <p:sp>
        <p:nvSpPr>
          <p:cNvPr id="2" name="Titolo 1">
            <a:extLst>
              <a:ext uri="{FF2B5EF4-FFF2-40B4-BE49-F238E27FC236}">
                <a16:creationId xmlns:a16="http://schemas.microsoft.com/office/drawing/2014/main" id="{63C84709-5881-4C4E-B943-1F7565F21D76}"/>
              </a:ext>
            </a:extLst>
          </p:cNvPr>
          <p:cNvSpPr>
            <a:spLocks noGrp="1"/>
          </p:cNvSpPr>
          <p:nvPr>
            <p:ph type="title"/>
          </p:nvPr>
        </p:nvSpPr>
        <p:spPr>
          <a:xfrm>
            <a:off x="838200" y="365126"/>
            <a:ext cx="10515600" cy="694418"/>
          </a:xfrm>
        </p:spPr>
        <p:txBody>
          <a:bodyPr>
            <a:noAutofit/>
          </a:bodyPr>
          <a:lstStyle/>
          <a:p>
            <a:pPr algn="ctr"/>
            <a:r>
              <a:rPr lang="it-IT" sz="5000" b="1" dirty="0">
                <a:latin typeface="Baskerville Old Face" panose="02020602080505020303" pitchFamily="18" charset="0"/>
              </a:rPr>
              <a:t>COME PREVENIRE?</a:t>
            </a:r>
          </a:p>
        </p:txBody>
      </p:sp>
      <p:sp>
        <p:nvSpPr>
          <p:cNvPr id="3" name="Segnaposto contenuto 2">
            <a:extLst>
              <a:ext uri="{FF2B5EF4-FFF2-40B4-BE49-F238E27FC236}">
                <a16:creationId xmlns:a16="http://schemas.microsoft.com/office/drawing/2014/main" id="{B1C7089F-F2A1-40DC-9DAC-EDB932E4CCA8}"/>
              </a:ext>
            </a:extLst>
          </p:cNvPr>
          <p:cNvSpPr>
            <a:spLocks noGrp="1"/>
          </p:cNvSpPr>
          <p:nvPr>
            <p:ph idx="1"/>
          </p:nvPr>
        </p:nvSpPr>
        <p:spPr>
          <a:xfrm>
            <a:off x="838200" y="1059544"/>
            <a:ext cx="10515600" cy="5117419"/>
          </a:xfrm>
        </p:spPr>
        <p:txBody>
          <a:bodyPr numCol="1">
            <a:normAutofit lnSpcReduction="10000"/>
          </a:bodyPr>
          <a:lstStyle/>
          <a:p>
            <a:pPr algn="just">
              <a:lnSpc>
                <a:spcPct val="115000"/>
              </a:lnSpc>
              <a:spcAft>
                <a:spcPts val="1000"/>
              </a:spcAft>
            </a:pPr>
            <a:r>
              <a:rPr lang="it-IT" sz="2400" b="1" u="sng" dirty="0">
                <a:latin typeface="Baskerville Old Face" panose="02020602080505020303" pitchFamily="18" charset="0"/>
              </a:rPr>
              <a:t>ATTRAVERSO LA COMUNICAZIONE</a:t>
            </a:r>
          </a:p>
          <a:p>
            <a:pPr marL="703262" indent="-342900" algn="just">
              <a:lnSpc>
                <a:spcPct val="115000"/>
              </a:lnSpc>
              <a:spcAft>
                <a:spcPts val="1500"/>
              </a:spcAft>
              <a:buFont typeface="Wingdings" panose="05000000000000000000" pitchFamily="2" charset="2"/>
              <a:buChar char="q"/>
            </a:pPr>
            <a:r>
              <a:rPr lang="it-IT" sz="2400" dirty="0">
                <a:effectLst/>
                <a:latin typeface="Baskerville Old Face" panose="02020602080505020303" pitchFamily="18" charset="0"/>
                <a:ea typeface="Times New Roman" panose="02020603050405020304" pitchFamily="18" charset="0"/>
                <a:cs typeface="Times New Roman" panose="02020603050405020304" pitchFamily="18" charset="0"/>
              </a:rPr>
              <a:t>Far loro sentire che possono chiedere consiglio sempre senza far temere loro punizioni o conseguenze negative sarà più difficile che si confrontino o chiedano consiglio.</a:t>
            </a:r>
          </a:p>
          <a:p>
            <a:pPr algn="just">
              <a:lnSpc>
                <a:spcPct val="115000"/>
              </a:lnSpc>
              <a:spcAft>
                <a:spcPts val="1500"/>
              </a:spcAft>
            </a:pPr>
            <a:r>
              <a:rPr lang="it-IT" sz="2400" b="1" u="sng" dirty="0">
                <a:effectLst/>
                <a:latin typeface="Baskerville Old Face" panose="02020602080505020303" pitchFamily="18" charset="0"/>
                <a:ea typeface="Calibri" panose="020F0502020204030204" pitchFamily="34" charset="0"/>
                <a:cs typeface="Times New Roman" panose="02020603050405020304" pitchFamily="18" charset="0"/>
              </a:rPr>
              <a:t>ATTRAVERSO L’ASCOLTO</a:t>
            </a:r>
          </a:p>
          <a:p>
            <a:pPr marL="703262" indent="-342900" algn="just">
              <a:lnSpc>
                <a:spcPct val="115000"/>
              </a:lnSpc>
              <a:spcAft>
                <a:spcPts val="1500"/>
              </a:spcAft>
              <a:buFont typeface="Wingdings" panose="05000000000000000000" pitchFamily="2" charset="2"/>
              <a:buChar char="q"/>
            </a:pPr>
            <a:r>
              <a:rPr lang="it-IT" sz="2400" dirty="0">
                <a:effectLst/>
                <a:latin typeface="Baskerville Old Face" panose="02020602080505020303" pitchFamily="18" charset="0"/>
                <a:ea typeface="Calibri" panose="020F0502020204030204" pitchFamily="34" charset="0"/>
                <a:cs typeface="Times New Roman" panose="02020603050405020304" pitchFamily="18" charset="0"/>
              </a:rPr>
              <a:t>Se vieni a sapere che un tuo familiare o amico è preso di mira, chiedigli cosa puoi fare per lui/lei e condividi il modo in cui agire. Spesso si ha paura della reazione eccessiva degli adulti che potrebbero peggiorare la situazione. È necessario  immedesimarsi con chi soffre chiedendo aiuto se non sai come gestire la situazione</a:t>
            </a:r>
          </a:p>
          <a:p>
            <a:pPr marL="0" indent="0">
              <a:buNone/>
            </a:pPr>
            <a:endParaRPr lang="it-IT" dirty="0"/>
          </a:p>
        </p:txBody>
      </p:sp>
    </p:spTree>
    <p:extLst>
      <p:ext uri="{BB962C8B-B14F-4D97-AF65-F5344CB8AC3E}">
        <p14:creationId xmlns:p14="http://schemas.microsoft.com/office/powerpoint/2010/main" val="115724292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A205126-AF1C-0E08-5714-CD8BE4C92A24}"/>
              </a:ext>
            </a:extLst>
          </p:cNvPr>
          <p:cNvPicPr>
            <a:picLocks noChangeAspect="1"/>
          </p:cNvPicPr>
          <p:nvPr/>
        </p:nvPicPr>
        <p:blipFill>
          <a:blip r:embed="rId2">
            <a:duotone>
              <a:schemeClr val="accent3">
                <a:shade val="45000"/>
                <a:satMod val="135000"/>
              </a:schemeClr>
              <a:prstClr val="white"/>
            </a:duotone>
          </a:blip>
          <a:stretch>
            <a:fillRect/>
          </a:stretch>
        </p:blipFill>
        <p:spPr>
          <a:xfrm>
            <a:off x="-6927" y="0"/>
            <a:ext cx="12192000" cy="6858000"/>
          </a:xfrm>
          <a:prstGeom prst="rect">
            <a:avLst/>
          </a:prstGeom>
          <a:solidFill>
            <a:srgbClr val="EAEAEA">
              <a:alpha val="0"/>
            </a:srgbClr>
          </a:solidFill>
          <a:effectLst>
            <a:outerShdw blurRad="50800" dist="38100" dir="2700000" algn="tl" rotWithShape="0">
              <a:prstClr val="black">
                <a:alpha val="40000"/>
              </a:prstClr>
            </a:outerShdw>
            <a:reflection blurRad="6350" stA="52000" endA="300" endPos="35000" dir="5400000" sy="-100000" algn="bl" rotWithShape="0"/>
          </a:effectLst>
        </p:spPr>
      </p:pic>
      <p:sp>
        <p:nvSpPr>
          <p:cNvPr id="2" name="Titolo 1">
            <a:extLst>
              <a:ext uri="{FF2B5EF4-FFF2-40B4-BE49-F238E27FC236}">
                <a16:creationId xmlns:a16="http://schemas.microsoft.com/office/drawing/2014/main" id="{2189EED3-6BBA-4318-BF56-9C6636CDDEDA}"/>
              </a:ext>
            </a:extLst>
          </p:cNvPr>
          <p:cNvSpPr>
            <a:spLocks noGrp="1"/>
          </p:cNvSpPr>
          <p:nvPr>
            <p:ph type="title"/>
          </p:nvPr>
        </p:nvSpPr>
        <p:spPr>
          <a:xfrm>
            <a:off x="838200" y="365126"/>
            <a:ext cx="10515600" cy="810532"/>
          </a:xfrm>
        </p:spPr>
        <p:txBody>
          <a:bodyPr>
            <a:normAutofit/>
          </a:bodyPr>
          <a:lstStyle/>
          <a:p>
            <a:pPr algn="ctr"/>
            <a:r>
              <a:rPr lang="it-IT" sz="5000" b="1" dirty="0">
                <a:latin typeface="Baskerville Old Face" panose="02020602080505020303" pitchFamily="18" charset="0"/>
              </a:rPr>
              <a:t>COSA ESAMINARE?</a:t>
            </a:r>
          </a:p>
        </p:txBody>
      </p:sp>
      <p:sp>
        <p:nvSpPr>
          <p:cNvPr id="3" name="Segnaposto contenuto 2">
            <a:extLst>
              <a:ext uri="{FF2B5EF4-FFF2-40B4-BE49-F238E27FC236}">
                <a16:creationId xmlns:a16="http://schemas.microsoft.com/office/drawing/2014/main" id="{586E8876-F57A-4987-A617-BAA1607930F2}"/>
              </a:ext>
            </a:extLst>
          </p:cNvPr>
          <p:cNvSpPr>
            <a:spLocks noGrp="1"/>
          </p:cNvSpPr>
          <p:nvPr>
            <p:ph idx="1"/>
          </p:nvPr>
        </p:nvSpPr>
        <p:spPr>
          <a:xfrm>
            <a:off x="838200" y="1175658"/>
            <a:ext cx="10515600" cy="5001305"/>
          </a:xfrm>
        </p:spPr>
        <p:txBody>
          <a:bodyPr>
            <a:normAutofit fontScale="92500" lnSpcReduction="20000"/>
          </a:bodyPr>
          <a:lstStyle/>
          <a:p>
            <a:pPr algn="just"/>
            <a:r>
              <a:rPr lang="it-IT" dirty="0">
                <a:latin typeface="Baskerville Old Face" panose="02020602080505020303" pitchFamily="18" charset="0"/>
              </a:rPr>
              <a:t>È fondamentale l'osservazione e, alcuni modi di comportarsi più di altri, potrebbero aiutarti a capire se c'è qualcosa che non va. </a:t>
            </a:r>
            <a:br>
              <a:rPr lang="it-IT" dirty="0">
                <a:latin typeface="Baskerville Old Face" panose="02020602080505020303" pitchFamily="18" charset="0"/>
              </a:rPr>
            </a:br>
            <a:endParaRPr lang="it-IT" dirty="0">
              <a:latin typeface="Baskerville Old Face" panose="02020602080505020303" pitchFamily="18" charset="0"/>
            </a:endParaRPr>
          </a:p>
          <a:p>
            <a:pPr marL="0" indent="0" algn="ctr">
              <a:buNone/>
            </a:pPr>
            <a:r>
              <a:rPr lang="it-IT" dirty="0">
                <a:latin typeface="Baskerville Old Face" panose="02020602080505020303" pitchFamily="18" charset="0"/>
              </a:rPr>
              <a:t>SPESSO ACCADE CHE LE VITTIME DI CYBERBULLISMO:</a:t>
            </a:r>
          </a:p>
          <a:p>
            <a:pPr marL="0" indent="0" algn="ctr">
              <a:buNone/>
            </a:pPr>
            <a:endParaRPr lang="it-IT" dirty="0">
              <a:latin typeface="Baskerville Old Face" panose="02020602080505020303" pitchFamily="18" charset="0"/>
            </a:endParaRPr>
          </a:p>
          <a:p>
            <a:pPr marL="987425" indent="-450850" algn="just">
              <a:buFont typeface="Wingdings" panose="05000000000000000000" pitchFamily="2" charset="2"/>
              <a:buChar char="ü"/>
            </a:pPr>
            <a:r>
              <a:rPr lang="it-IT" dirty="0">
                <a:latin typeface="Baskerville Old Face" panose="02020602080505020303" pitchFamily="18" charset="0"/>
              </a:rPr>
              <a:t>Cambiano improvvisamente il comportamento con gli amici, a scuola, o in altri luoghi dove socializzano.</a:t>
            </a:r>
          </a:p>
          <a:p>
            <a:pPr marL="987425" indent="-450850" algn="just">
              <a:buFont typeface="Wingdings" panose="05000000000000000000" pitchFamily="2" charset="2"/>
              <a:buChar char="ü"/>
            </a:pPr>
            <a:r>
              <a:rPr lang="it-IT" dirty="0">
                <a:latin typeface="Baskerville Old Face" panose="02020602080505020303" pitchFamily="18" charset="0"/>
              </a:rPr>
              <a:t>Sono restii a frequentare luoghi o eventi che coinvolgono altre persone.</a:t>
            </a:r>
          </a:p>
          <a:p>
            <a:pPr marL="987425" indent="-450850" algn="just">
              <a:buFont typeface="Wingdings" panose="05000000000000000000" pitchFamily="2" charset="2"/>
              <a:buChar char="ü"/>
            </a:pPr>
            <a:r>
              <a:rPr lang="it-IT" dirty="0">
                <a:latin typeface="Baskerville Old Face" panose="02020602080505020303" pitchFamily="18" charset="0"/>
              </a:rPr>
              <a:t>Evitano l’uso di computer, telefonini e altre tecnologie per comunicare con gli altri.</a:t>
            </a:r>
          </a:p>
          <a:p>
            <a:pPr marL="987425" indent="-450850" algn="just">
              <a:buFont typeface="Wingdings" panose="05000000000000000000" pitchFamily="2" charset="2"/>
              <a:buChar char="ü"/>
            </a:pPr>
            <a:r>
              <a:rPr lang="it-IT" dirty="0">
                <a:latin typeface="Baskerville Old Face" panose="02020602080505020303" pitchFamily="18" charset="0"/>
              </a:rPr>
              <a:t>Sono particolarmente stressati ogni volta che si riceve un messaggio o una notifica.</a:t>
            </a:r>
          </a:p>
          <a:p>
            <a:pPr marL="987425" indent="-450850" algn="just">
              <a:buFont typeface="Wingdings" panose="05000000000000000000" pitchFamily="2" charset="2"/>
              <a:buChar char="ü"/>
            </a:pPr>
            <a:r>
              <a:rPr lang="it-IT" dirty="0">
                <a:latin typeface="Baskerville Old Face" panose="02020602080505020303" pitchFamily="18" charset="0"/>
              </a:rPr>
              <a:t>Mostrano scarsa autostima, depressione, disturbi alimentari o del sonno.</a:t>
            </a:r>
          </a:p>
          <a:p>
            <a:endParaRPr lang="it-IT" dirty="0"/>
          </a:p>
        </p:txBody>
      </p:sp>
    </p:spTree>
    <p:extLst>
      <p:ext uri="{BB962C8B-B14F-4D97-AF65-F5344CB8AC3E}">
        <p14:creationId xmlns:p14="http://schemas.microsoft.com/office/powerpoint/2010/main" val="3054217078"/>
      </p:ext>
    </p:extLst>
  </p:cSld>
  <p:clrMapOvr>
    <a:masterClrMapping/>
  </p:clrMapOvr>
  <p:transition spd="slow">
    <p:comb/>
  </p:transition>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TM03457452[[fn=Celestiale]]</Template>
  <TotalTime>375</TotalTime>
  <Words>1066</Words>
  <Application>Microsoft Office PowerPoint</Application>
  <PresentationFormat>Widescreen</PresentationFormat>
  <Paragraphs>65</Paragraphs>
  <Slides>12</Slides>
  <Notes>0</Notes>
  <HiddenSlides>0</HiddenSlides>
  <MMClips>1</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12</vt:i4>
      </vt:variant>
    </vt:vector>
  </HeadingPairs>
  <TitlesOfParts>
    <vt:vector size="19" baseType="lpstr">
      <vt:lpstr>Arial</vt:lpstr>
      <vt:lpstr>Baskerville Old Face</vt:lpstr>
      <vt:lpstr>Calibri</vt:lpstr>
      <vt:lpstr>Calibri Light</vt:lpstr>
      <vt:lpstr>Courier New</vt:lpstr>
      <vt:lpstr>Wingdings</vt:lpstr>
      <vt:lpstr>Tema di Office</vt:lpstr>
      <vt:lpstr>Presentazione standard di PowerPoint</vt:lpstr>
      <vt:lpstr>Presentazione standard di PowerPoint</vt:lpstr>
      <vt:lpstr>Presentazione standard di PowerPoint</vt:lpstr>
      <vt:lpstr>Presentazione standard di PowerPoint</vt:lpstr>
      <vt:lpstr>IL CYBERBULLISMO</vt:lpstr>
      <vt:lpstr>Legge 29 maggio 2017 n. 71:  “Disposizioni a tutela dei minori per la prevenzione ed il contrasto del fenomeno del cyberbullismo” </vt:lpstr>
      <vt:lpstr> Legge 29 maggio 2017 n. 71: DEFINIZIONE CYBERBULLISMO» </vt:lpstr>
      <vt:lpstr>COME PREVENIRE?</vt:lpstr>
      <vt:lpstr>COSA ESAMINARE?</vt:lpstr>
      <vt:lpstr> COSA FARE SE SEI VITTIMA DI CYBERBULLISMO? </vt:lpstr>
      <vt:lpstr>A CHI RIVOLGERSI?</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Legge 29 maggio 2017 n. 71:  “Disposizioni a tutela dei minori per la prevenzione ed il contrasto del fenomeno del cyberbullismo”,  </dc:title>
  <dc:creator>user</dc:creator>
  <cp:lastModifiedBy>user</cp:lastModifiedBy>
  <cp:revision>19</cp:revision>
  <dcterms:created xsi:type="dcterms:W3CDTF">2023-01-23T08:24:47Z</dcterms:created>
  <dcterms:modified xsi:type="dcterms:W3CDTF">2023-02-03T10:57:29Z</dcterms:modified>
</cp:coreProperties>
</file>