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notesMasterIdLst>
    <p:notesMasterId r:id="rId27"/>
  </p:notesMasterIdLst>
  <p:sldIdLst>
    <p:sldId id="285" r:id="rId2"/>
    <p:sldId id="256" r:id="rId3"/>
    <p:sldId id="258" r:id="rId4"/>
    <p:sldId id="257" r:id="rId5"/>
    <p:sldId id="259" r:id="rId6"/>
    <p:sldId id="284" r:id="rId7"/>
    <p:sldId id="272" r:id="rId8"/>
    <p:sldId id="266" r:id="rId9"/>
    <p:sldId id="271" r:id="rId10"/>
    <p:sldId id="270" r:id="rId11"/>
    <p:sldId id="267" r:id="rId12"/>
    <p:sldId id="268" r:id="rId13"/>
    <p:sldId id="273" r:id="rId14"/>
    <p:sldId id="274" r:id="rId15"/>
    <p:sldId id="275" r:id="rId16"/>
    <p:sldId id="276" r:id="rId17"/>
    <p:sldId id="261" r:id="rId18"/>
    <p:sldId id="263" r:id="rId19"/>
    <p:sldId id="262" r:id="rId20"/>
    <p:sldId id="264" r:id="rId21"/>
    <p:sldId id="283" r:id="rId22"/>
    <p:sldId id="281" r:id="rId23"/>
    <p:sldId id="282" r:id="rId24"/>
    <p:sldId id="287" r:id="rId25"/>
    <p:sldId id="28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401"/>
    <a:srgbClr val="E8E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23" autoAdjust="0"/>
  </p:normalViewPr>
  <p:slideViewPr>
    <p:cSldViewPr snapToGrid="0">
      <p:cViewPr varScale="1">
        <p:scale>
          <a:sx n="64" d="100"/>
          <a:sy n="64" d="100"/>
        </p:scale>
        <p:origin x="87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0038D-F039-40FA-8F87-749C5C1506EB}" type="datetimeFigureOut">
              <a:rPr lang="it-IT" smtClean="0"/>
              <a:t>25/01/2023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1A697-86DF-4F54-9635-ADA5BAA7F53B}" type="slidenum">
              <a:rPr lang="it-IT" smtClean="0"/>
              <a:t>‹N›</a:t>
            </a:fld>
            <a:endParaRPr lang="it-IT" dirty="0"/>
          </a:p>
        </p:txBody>
      </p:sp>
    </p:spTree>
    <p:extLst>
      <p:ext uri="{BB962C8B-B14F-4D97-AF65-F5344CB8AC3E}">
        <p14:creationId xmlns:p14="http://schemas.microsoft.com/office/powerpoint/2010/main" val="4011179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F01A697-86DF-4F54-9635-ADA5BAA7F53B}" type="slidenum">
              <a:rPr lang="it-IT" smtClean="0"/>
              <a:t>22</a:t>
            </a:fld>
            <a:endParaRPr lang="it-IT" dirty="0"/>
          </a:p>
        </p:txBody>
      </p:sp>
    </p:spTree>
    <p:extLst>
      <p:ext uri="{BB962C8B-B14F-4D97-AF65-F5344CB8AC3E}">
        <p14:creationId xmlns:p14="http://schemas.microsoft.com/office/powerpoint/2010/main" val="245053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91347A3-3BCF-4C0B-A574-C07C6577A3CC}"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27710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967C96D-9AFD-4039-B2A7-1EE3D7AAEB3D}"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1394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4E3E719-6CDF-4BF6-BCE5-07FFFCE35789}"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9872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4763258-3D43-475E-B500-B4CB606BDA41}"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1079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CB4E13A-AF8F-4D2D-8B33-78B9B6460F5B}" type="datetime1">
              <a:rPr lang="en-US" smtClean="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7449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437D983-7C54-4A9D-B397-1D1D3E2B1896}"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9870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299DEEB-C79C-4F6E-BC17-067FC7636E87}" type="datetime1">
              <a:rPr lang="en-US" smtClean="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7205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9A7EA0D-E220-42A1-BAD7-617897EF45AD}" type="datetime1">
              <a:rPr lang="en-US" smtClean="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812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1C76E-443D-4EE4-9B7E-7EC7096AF54E}" type="datetime1">
              <a:rPr lang="en-US" smtClean="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3900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8016B8E-1429-4715-8668-364ADAB9AA4A}"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72909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6B0EA2-72E3-49CB-A036-327811F2830E}" type="datetime1">
              <a:rPr lang="en-US" smtClean="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040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BD410-A346-43FC-8DCA-868A98A33DCF}" type="datetime1">
              <a:rPr lang="en-US" smtClean="0"/>
              <a:t>1/25/2023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403896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emf"/><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868BEF-F1B0-45B1-B6DE-5831308B9A06}"/>
              </a:ext>
            </a:extLst>
          </p:cNvPr>
          <p:cNvPicPr>
            <a:picLocks noChangeAspect="1"/>
          </p:cNvPicPr>
          <p:nvPr/>
        </p:nvPicPr>
        <p:blipFill>
          <a:blip r:embed="rId2"/>
          <a:stretch>
            <a:fillRect/>
          </a:stretch>
        </p:blipFill>
        <p:spPr>
          <a:xfrm>
            <a:off x="0" y="-2"/>
            <a:ext cx="12212861" cy="6858002"/>
          </a:xfrm>
          <a:prstGeom prst="rect">
            <a:avLst/>
          </a:prstGeom>
        </p:spPr>
      </p:pic>
      <p:sp>
        <p:nvSpPr>
          <p:cNvPr id="4" name="Rettangolo 3">
            <a:extLst>
              <a:ext uri="{FF2B5EF4-FFF2-40B4-BE49-F238E27FC236}">
                <a16:creationId xmlns:a16="http://schemas.microsoft.com/office/drawing/2014/main" id="{702D8BD3-55BD-458C-8E44-574EB6CD92DD}"/>
              </a:ext>
            </a:extLst>
          </p:cNvPr>
          <p:cNvSpPr/>
          <p:nvPr/>
        </p:nvSpPr>
        <p:spPr>
          <a:xfrm>
            <a:off x="0" y="1115394"/>
            <a:ext cx="12212861" cy="5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B73677C6-6885-4FFF-BBFD-475D0E876896}"/>
              </a:ext>
            </a:extLst>
          </p:cNvPr>
          <p:cNvSpPr/>
          <p:nvPr/>
        </p:nvSpPr>
        <p:spPr>
          <a:xfrm>
            <a:off x="0" y="2213784"/>
            <a:ext cx="12212861" cy="24187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DD456C2C-BC52-48F0-A42A-ABCE8827D4D5}"/>
              </a:ext>
            </a:extLst>
          </p:cNvPr>
          <p:cNvSpPr/>
          <p:nvPr/>
        </p:nvSpPr>
        <p:spPr>
          <a:xfrm>
            <a:off x="0" y="5150238"/>
            <a:ext cx="12212861" cy="5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13D993F4-472F-4660-AC01-01445D814E8F}"/>
              </a:ext>
            </a:extLst>
          </p:cNvPr>
          <p:cNvSpPr txBox="1"/>
          <p:nvPr/>
        </p:nvSpPr>
        <p:spPr>
          <a:xfrm>
            <a:off x="56599" y="2545988"/>
            <a:ext cx="12057938" cy="1754326"/>
          </a:xfrm>
          <a:prstGeom prst="rect">
            <a:avLst/>
          </a:prstGeom>
          <a:noFill/>
        </p:spPr>
        <p:txBody>
          <a:bodyPr wrap="square" rtlCol="0">
            <a:spAutoFit/>
          </a:bodyPr>
          <a:lstStyle/>
          <a:p>
            <a:pPr algn="ctr"/>
            <a:r>
              <a:rPr lang="it-IT" sz="5400" dirty="0">
                <a:solidFill>
                  <a:schemeClr val="bg1"/>
                </a:solidFill>
                <a:latin typeface="Baskerville Old Face" panose="02020602080505020303" pitchFamily="18" charset="0"/>
              </a:rPr>
              <a:t>MANIFESTO DELLA</a:t>
            </a:r>
          </a:p>
          <a:p>
            <a:pPr algn="ctr"/>
            <a:r>
              <a:rPr lang="it-IT" sz="5400" dirty="0">
                <a:solidFill>
                  <a:schemeClr val="bg1"/>
                </a:solidFill>
                <a:latin typeface="Baskerville Old Face" panose="02020602080505020303" pitchFamily="18" charset="0"/>
              </a:rPr>
              <a:t> COMUNICAZIONE NON OSTILE</a:t>
            </a:r>
          </a:p>
        </p:txBody>
      </p:sp>
    </p:spTree>
    <p:extLst>
      <p:ext uri="{BB962C8B-B14F-4D97-AF65-F5344CB8AC3E}">
        <p14:creationId xmlns:p14="http://schemas.microsoft.com/office/powerpoint/2010/main" val="966127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1B762F1-7004-4EAE-B6F6-FF7061A5A8AE}"/>
              </a:ext>
            </a:extLst>
          </p:cNvPr>
          <p:cNvPicPr>
            <a:picLocks noChangeAspect="1"/>
          </p:cNvPicPr>
          <p:nvPr/>
        </p:nvPicPr>
        <p:blipFill>
          <a:blip r:embed="rId2">
            <a:lum bright="70000" contrast="-70000"/>
          </a:blip>
          <a:stretch>
            <a:fillRect/>
          </a:stretch>
        </p:blipFill>
        <p:spPr>
          <a:xfrm>
            <a:off x="0" y="0"/>
            <a:ext cx="12192000" cy="6970426"/>
          </a:xfrm>
          <a:prstGeom prst="rect">
            <a:avLst/>
          </a:prstGeom>
        </p:spPr>
      </p:pic>
      <p:sp>
        <p:nvSpPr>
          <p:cNvPr id="5" name="CasellaDiTesto 4">
            <a:extLst>
              <a:ext uri="{FF2B5EF4-FFF2-40B4-BE49-F238E27FC236}">
                <a16:creationId xmlns:a16="http://schemas.microsoft.com/office/drawing/2014/main" id="{167ABBFA-D445-4922-9533-9653B68F0874}"/>
              </a:ext>
            </a:extLst>
          </p:cNvPr>
          <p:cNvSpPr txBox="1"/>
          <p:nvPr/>
        </p:nvSpPr>
        <p:spPr>
          <a:xfrm>
            <a:off x="2322021" y="2022671"/>
            <a:ext cx="7547957" cy="3477875"/>
          </a:xfrm>
          <a:prstGeom prst="rect">
            <a:avLst/>
          </a:prstGeom>
          <a:noFill/>
        </p:spPr>
        <p:txBody>
          <a:bodyPr wrap="square" rtlCol="0">
            <a:spAutoFit/>
          </a:bodyPr>
          <a:lstStyle/>
          <a:p>
            <a:pPr algn="ctr"/>
            <a:r>
              <a:rPr lang="it-IT" sz="2000" b="0" i="0" dirty="0">
                <a:effectLst/>
                <a:latin typeface="Baskerville Old Face" panose="02020602080505020303" pitchFamily="18" charset="0"/>
              </a:rPr>
              <a:t>Tutti noi abbiamo il dovere di rispettare il prossimo, e, per far questo bisogna usare... indovinate un po'? L'ascolto! Esso è la chiave di tutto, è la colonna che mantiene ancora integra la società, perchè senza di esso il mondo sarebbe perduto! Ma voi vi immaginate un mondo senza l'ascolto? Io no, posso solo immaginare un pianeta dove tutti fanno quello che vogliono, e in qualche modo si ferirebbero a vicenda, perchè ha un inutile pregiudizio contro l'altro, quest'ultimo ne avrà un altro, e così via. Sarebbe un mondo che a poco a poco si distruggerebbe dentro! Per far si che questo non avvenga nè ora, e nè mai, tutti dobbiamo prendere l'impegno di ascoltare prima di esprimere un giudizio, o anche un semplice pensiero. Facciamolo tutti, per il bene di tutti!</a:t>
            </a:r>
            <a:endParaRPr lang="it-IT" sz="2000" dirty="0">
              <a:latin typeface="Baskerville Old Face" panose="02020602080505020303" pitchFamily="18" charset="0"/>
            </a:endParaRPr>
          </a:p>
        </p:txBody>
      </p:sp>
      <p:sp>
        <p:nvSpPr>
          <p:cNvPr id="6" name="CasellaDiTesto 5">
            <a:extLst>
              <a:ext uri="{FF2B5EF4-FFF2-40B4-BE49-F238E27FC236}">
                <a16:creationId xmlns:a16="http://schemas.microsoft.com/office/drawing/2014/main" id="{C79831A2-03B0-4796-B9EA-A1430ED6C3DA}"/>
              </a:ext>
            </a:extLst>
          </p:cNvPr>
          <p:cNvSpPr txBox="1"/>
          <p:nvPr/>
        </p:nvSpPr>
        <p:spPr>
          <a:xfrm>
            <a:off x="3548149" y="725308"/>
            <a:ext cx="5095702" cy="923330"/>
          </a:xfrm>
          <a:prstGeom prst="rect">
            <a:avLst/>
          </a:prstGeom>
          <a:noFill/>
        </p:spPr>
        <p:txBody>
          <a:bodyPr wrap="square" rtlCol="0">
            <a:spAutoFit/>
          </a:bodyPr>
          <a:lstStyle/>
          <a:p>
            <a:pPr algn="ctr"/>
            <a:r>
              <a:rPr lang="it-IT" sz="5400" b="1" i="1" dirty="0">
                <a:latin typeface="Baskerville Old Face" panose="02020602080505020303" pitchFamily="18" charset="0"/>
              </a:rPr>
              <a:t>PENSIERO</a:t>
            </a:r>
          </a:p>
        </p:txBody>
      </p:sp>
    </p:spTree>
    <p:extLst>
      <p:ext uri="{BB962C8B-B14F-4D97-AF65-F5344CB8AC3E}">
        <p14:creationId xmlns:p14="http://schemas.microsoft.com/office/powerpoint/2010/main" val="39743969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46C2B221-2A3D-420B-BFDD-11BDA0D82BA1}"/>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CasellaDiTesto 1">
            <a:extLst>
              <a:ext uri="{FF2B5EF4-FFF2-40B4-BE49-F238E27FC236}">
                <a16:creationId xmlns:a16="http://schemas.microsoft.com/office/drawing/2014/main" id="{C10EB2E7-5DD4-4A3E-A62E-EE84AFC64B3D}"/>
              </a:ext>
            </a:extLst>
          </p:cNvPr>
          <p:cNvSpPr txBox="1"/>
          <p:nvPr/>
        </p:nvSpPr>
        <p:spPr>
          <a:xfrm>
            <a:off x="2891443" y="235588"/>
            <a:ext cx="6409113" cy="923330"/>
          </a:xfrm>
          <a:prstGeom prst="rect">
            <a:avLst/>
          </a:prstGeom>
          <a:noFill/>
        </p:spPr>
        <p:txBody>
          <a:bodyPr wrap="square" rtlCol="0">
            <a:spAutoFit/>
          </a:bodyPr>
          <a:lstStyle/>
          <a:p>
            <a:pPr algn="ctr"/>
            <a:r>
              <a:rPr lang="it-IT" sz="5400" b="1" i="1" dirty="0">
                <a:latin typeface="Baskerville Old Face" panose="02020602080505020303" pitchFamily="18" charset="0"/>
              </a:rPr>
              <a:t>PICCOLI PENSIERI</a:t>
            </a:r>
          </a:p>
        </p:txBody>
      </p:sp>
      <p:sp>
        <p:nvSpPr>
          <p:cNvPr id="4" name="CasellaDiTesto 3">
            <a:extLst>
              <a:ext uri="{FF2B5EF4-FFF2-40B4-BE49-F238E27FC236}">
                <a16:creationId xmlns:a16="http://schemas.microsoft.com/office/drawing/2014/main" id="{74562A62-6AB3-481B-B5C9-F8CC5873B2B9}"/>
              </a:ext>
            </a:extLst>
          </p:cNvPr>
          <p:cNvSpPr txBox="1"/>
          <p:nvPr/>
        </p:nvSpPr>
        <p:spPr>
          <a:xfrm>
            <a:off x="5446221" y="2950055"/>
            <a:ext cx="6233161" cy="677108"/>
          </a:xfrm>
          <a:prstGeom prst="rect">
            <a:avLst/>
          </a:prstGeom>
          <a:noFill/>
        </p:spPr>
        <p:txBody>
          <a:bodyPr wrap="square">
            <a:spAutoFit/>
          </a:bodyPr>
          <a:lstStyle/>
          <a:p>
            <a:r>
              <a:rPr lang="it-IT" sz="1900" b="0" i="0" dirty="0">
                <a:effectLst/>
                <a:latin typeface="Baskerville Old Face" panose="02020602080505020303" pitchFamily="18" charset="0"/>
              </a:rPr>
              <a:t>Amo ascoltare. Ho imparato un gran numero di cose ascoltando attentamente. Molte persone non ascoltano mai.</a:t>
            </a:r>
            <a:endParaRPr lang="it-IT" sz="1900" dirty="0">
              <a:latin typeface="Baskerville Old Face" panose="02020602080505020303" pitchFamily="18" charset="0"/>
            </a:endParaRPr>
          </a:p>
        </p:txBody>
      </p:sp>
      <p:sp>
        <p:nvSpPr>
          <p:cNvPr id="6" name="CasellaDiTesto 5">
            <a:extLst>
              <a:ext uri="{FF2B5EF4-FFF2-40B4-BE49-F238E27FC236}">
                <a16:creationId xmlns:a16="http://schemas.microsoft.com/office/drawing/2014/main" id="{F770536B-3A61-464F-9EA7-543DA8E729BF}"/>
              </a:ext>
            </a:extLst>
          </p:cNvPr>
          <p:cNvSpPr txBox="1"/>
          <p:nvPr/>
        </p:nvSpPr>
        <p:spPr>
          <a:xfrm>
            <a:off x="790402" y="4257006"/>
            <a:ext cx="6176356" cy="707886"/>
          </a:xfrm>
          <a:prstGeom prst="rect">
            <a:avLst/>
          </a:prstGeom>
          <a:noFill/>
        </p:spPr>
        <p:txBody>
          <a:bodyPr wrap="square">
            <a:spAutoFit/>
          </a:bodyPr>
          <a:lstStyle/>
          <a:p>
            <a:r>
              <a:rPr lang="it-IT" sz="2000" b="0" i="0" dirty="0">
                <a:effectLst/>
                <a:latin typeface="Baskerville Old Face" panose="02020602080505020303" pitchFamily="18" charset="0"/>
              </a:rPr>
              <a:t>La comunicazione parte non dalla bocca che parla ma dall’orecchio che ascolta.</a:t>
            </a:r>
            <a:endParaRPr lang="it-IT" sz="2000" dirty="0">
              <a:latin typeface="Baskerville Old Face" panose="02020602080505020303" pitchFamily="18" charset="0"/>
            </a:endParaRPr>
          </a:p>
        </p:txBody>
      </p:sp>
      <p:sp>
        <p:nvSpPr>
          <p:cNvPr id="8" name="CasellaDiTesto 7">
            <a:extLst>
              <a:ext uri="{FF2B5EF4-FFF2-40B4-BE49-F238E27FC236}">
                <a16:creationId xmlns:a16="http://schemas.microsoft.com/office/drawing/2014/main" id="{5AB8B4FC-8CF9-4D9E-9117-DFD3862E8295}"/>
              </a:ext>
            </a:extLst>
          </p:cNvPr>
          <p:cNvSpPr txBox="1"/>
          <p:nvPr/>
        </p:nvSpPr>
        <p:spPr>
          <a:xfrm>
            <a:off x="890847" y="1800786"/>
            <a:ext cx="5975466" cy="400110"/>
          </a:xfrm>
          <a:prstGeom prst="rect">
            <a:avLst/>
          </a:prstGeom>
          <a:noFill/>
        </p:spPr>
        <p:txBody>
          <a:bodyPr wrap="square">
            <a:spAutoFit/>
          </a:bodyPr>
          <a:lstStyle/>
          <a:p>
            <a:r>
              <a:rPr lang="it-IT" sz="2000" b="0" i="0" dirty="0">
                <a:effectLst/>
                <a:latin typeface="Baskerville Old Face" panose="02020602080505020303" pitchFamily="18" charset="0"/>
              </a:rPr>
              <a:t>La gente non ascolta, aspetta solo il suo turno per parlare.</a:t>
            </a:r>
            <a:endParaRPr lang="it-IT" sz="2000" dirty="0">
              <a:latin typeface="Baskerville Old Face" panose="02020602080505020303" pitchFamily="18" charset="0"/>
            </a:endParaRPr>
          </a:p>
        </p:txBody>
      </p:sp>
      <p:sp>
        <p:nvSpPr>
          <p:cNvPr id="9" name="Rettangolo 8">
            <a:extLst>
              <a:ext uri="{FF2B5EF4-FFF2-40B4-BE49-F238E27FC236}">
                <a16:creationId xmlns:a16="http://schemas.microsoft.com/office/drawing/2014/main" id="{F5AC6968-5F6A-4972-A14F-87EBCFD64557}"/>
              </a:ext>
            </a:extLst>
          </p:cNvPr>
          <p:cNvSpPr/>
          <p:nvPr/>
        </p:nvSpPr>
        <p:spPr>
          <a:xfrm>
            <a:off x="872835" y="1504604"/>
            <a:ext cx="5975467" cy="923330"/>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0" name="Rettangolo 9">
            <a:extLst>
              <a:ext uri="{FF2B5EF4-FFF2-40B4-BE49-F238E27FC236}">
                <a16:creationId xmlns:a16="http://schemas.microsoft.com/office/drawing/2014/main" id="{15D54219-3435-4B41-8A5F-F63F9837DEF9}"/>
              </a:ext>
            </a:extLst>
          </p:cNvPr>
          <p:cNvSpPr/>
          <p:nvPr/>
        </p:nvSpPr>
        <p:spPr>
          <a:xfrm flipH="1">
            <a:off x="5446221" y="2826944"/>
            <a:ext cx="5975467" cy="923330"/>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1" name="Rettangolo 10">
            <a:extLst>
              <a:ext uri="{FF2B5EF4-FFF2-40B4-BE49-F238E27FC236}">
                <a16:creationId xmlns:a16="http://schemas.microsoft.com/office/drawing/2014/main" id="{902E9AB0-BDB9-45D5-B75E-CB5A7A98DB46}"/>
              </a:ext>
            </a:extLst>
          </p:cNvPr>
          <p:cNvSpPr/>
          <p:nvPr/>
        </p:nvSpPr>
        <p:spPr>
          <a:xfrm flipH="1">
            <a:off x="737062" y="4149284"/>
            <a:ext cx="5605549" cy="923330"/>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2" name="Rettangolo 11">
            <a:extLst>
              <a:ext uri="{FF2B5EF4-FFF2-40B4-BE49-F238E27FC236}">
                <a16:creationId xmlns:a16="http://schemas.microsoft.com/office/drawing/2014/main" id="{426066E3-F92B-4593-9722-A31C04D0B717}"/>
              </a:ext>
            </a:extLst>
          </p:cNvPr>
          <p:cNvSpPr/>
          <p:nvPr/>
        </p:nvSpPr>
        <p:spPr>
          <a:xfrm flipH="1">
            <a:off x="5449685" y="5462964"/>
            <a:ext cx="5605549" cy="923330"/>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D6A19ACF-C0B0-4F3A-958E-70013D25895E}"/>
              </a:ext>
            </a:extLst>
          </p:cNvPr>
          <p:cNvSpPr txBox="1"/>
          <p:nvPr/>
        </p:nvSpPr>
        <p:spPr>
          <a:xfrm>
            <a:off x="5474623" y="5594735"/>
            <a:ext cx="6176356" cy="707886"/>
          </a:xfrm>
          <a:prstGeom prst="rect">
            <a:avLst/>
          </a:prstGeom>
          <a:noFill/>
        </p:spPr>
        <p:txBody>
          <a:bodyPr wrap="square">
            <a:spAutoFit/>
          </a:bodyPr>
          <a:lstStyle/>
          <a:p>
            <a:r>
              <a:rPr lang="it-IT" sz="2000" dirty="0">
                <a:latin typeface="Baskerville Old Face" panose="02020602080505020303" pitchFamily="18" charset="0"/>
              </a:rPr>
              <a:t>Saper ascoltare significa possedere, oltre al proprio, il cervello degli altri.</a:t>
            </a:r>
          </a:p>
        </p:txBody>
      </p:sp>
    </p:spTree>
    <p:extLst>
      <p:ext uri="{BB962C8B-B14F-4D97-AF65-F5344CB8AC3E}">
        <p14:creationId xmlns:p14="http://schemas.microsoft.com/office/powerpoint/2010/main" val="990452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B69B635E-3631-4BEE-AF8B-373AC555AC59}"/>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 name="Immagine 1">
            <a:extLst>
              <a:ext uri="{FF2B5EF4-FFF2-40B4-BE49-F238E27FC236}">
                <a16:creationId xmlns:a16="http://schemas.microsoft.com/office/drawing/2014/main" id="{65C9A5FE-AEF0-46A3-A615-F8D51E1CAAB0}"/>
              </a:ext>
            </a:extLst>
          </p:cNvPr>
          <p:cNvPicPr>
            <a:picLocks noChangeAspect="1"/>
          </p:cNvPicPr>
          <p:nvPr/>
        </p:nvPicPr>
        <p:blipFill>
          <a:blip r:embed="rId3"/>
          <a:stretch>
            <a:fillRect/>
          </a:stretch>
        </p:blipFill>
        <p:spPr>
          <a:xfrm>
            <a:off x="10365563" y="5202158"/>
            <a:ext cx="1524133" cy="1519317"/>
          </a:xfrm>
          <a:prstGeom prst="rect">
            <a:avLst/>
          </a:prstGeom>
          <a:effectLst>
            <a:innerShdw blurRad="63500" dist="50800" dir="2700000">
              <a:prstClr val="black">
                <a:alpha val="50000"/>
              </a:prstClr>
            </a:innerShdw>
          </a:effectLst>
        </p:spPr>
      </p:pic>
      <p:sp>
        <p:nvSpPr>
          <p:cNvPr id="4" name="CasellaDiTesto 3">
            <a:extLst>
              <a:ext uri="{FF2B5EF4-FFF2-40B4-BE49-F238E27FC236}">
                <a16:creationId xmlns:a16="http://schemas.microsoft.com/office/drawing/2014/main" id="{27ED7F2C-FC6D-4B87-A773-0780CEFEBE88}"/>
              </a:ext>
            </a:extLst>
          </p:cNvPr>
          <p:cNvSpPr txBox="1"/>
          <p:nvPr/>
        </p:nvSpPr>
        <p:spPr>
          <a:xfrm>
            <a:off x="1941885" y="185652"/>
            <a:ext cx="8308230" cy="1754326"/>
          </a:xfrm>
          <a:prstGeom prst="rect">
            <a:avLst/>
          </a:prstGeom>
          <a:noFill/>
        </p:spPr>
        <p:txBody>
          <a:bodyPr wrap="square" rtlCol="0">
            <a:spAutoFit/>
          </a:bodyPr>
          <a:lstStyle/>
          <a:p>
            <a:pPr algn="ctr"/>
            <a:r>
              <a:rPr lang="it-IT" sz="5400" b="1" i="1" dirty="0">
                <a:latin typeface="Baskerville Old Face" panose="02020602080505020303" pitchFamily="18" charset="0"/>
              </a:rPr>
              <a:t>LE PAROLE SONO UN PONTE</a:t>
            </a:r>
          </a:p>
        </p:txBody>
      </p:sp>
      <p:pic>
        <p:nvPicPr>
          <p:cNvPr id="5" name="Immagine 4">
            <a:extLst>
              <a:ext uri="{FF2B5EF4-FFF2-40B4-BE49-F238E27FC236}">
                <a16:creationId xmlns:a16="http://schemas.microsoft.com/office/drawing/2014/main" id="{13A12D88-0058-4067-88A8-CDC9BECB7341}"/>
              </a:ext>
            </a:extLst>
          </p:cNvPr>
          <p:cNvPicPr>
            <a:picLocks noChangeAspect="1"/>
          </p:cNvPicPr>
          <p:nvPr/>
        </p:nvPicPr>
        <p:blipFill>
          <a:blip r:embed="rId4"/>
          <a:stretch>
            <a:fillRect/>
          </a:stretch>
        </p:blipFill>
        <p:spPr>
          <a:xfrm>
            <a:off x="2666999" y="2210940"/>
            <a:ext cx="6858000" cy="6858000"/>
          </a:xfrm>
          <a:prstGeom prst="rect">
            <a:avLst/>
          </a:prstGeom>
        </p:spPr>
      </p:pic>
      <p:sp>
        <p:nvSpPr>
          <p:cNvPr id="10" name="CasellaDiTesto 9">
            <a:extLst>
              <a:ext uri="{FF2B5EF4-FFF2-40B4-BE49-F238E27FC236}">
                <a16:creationId xmlns:a16="http://schemas.microsoft.com/office/drawing/2014/main" id="{4D93CBD7-3DBA-4E60-BB36-0BC7F5D5F9DB}"/>
              </a:ext>
            </a:extLst>
          </p:cNvPr>
          <p:cNvSpPr txBox="1"/>
          <p:nvPr/>
        </p:nvSpPr>
        <p:spPr>
          <a:xfrm>
            <a:off x="841947" y="2062134"/>
            <a:ext cx="10508105" cy="2382191"/>
          </a:xfrm>
          <a:prstGeom prst="rect">
            <a:avLst/>
          </a:prstGeom>
          <a:noFill/>
          <a:ln>
            <a:solidFill>
              <a:schemeClr val="tx1"/>
            </a:solidFill>
          </a:ln>
        </p:spPr>
        <p:txBody>
          <a:bodyPr wrap="square">
            <a:spAutoFit/>
          </a:bodyPr>
          <a:lstStyle/>
          <a:p>
            <a:pPr algn="ctr"/>
            <a:r>
              <a:rPr lang="it-IT" sz="1860" dirty="0">
                <a:latin typeface="Baskerville Old Face" panose="02020602080505020303" pitchFamily="18" charset="0"/>
              </a:rPr>
              <a:t>Una domanda, una richiesta di ulteriore spiegazione, una precisazione o, semplicemente, una parola per esprimere vicinanza, desiderio di conoscenza. È attraverso la costruzione di una conversazione che protende verso l’altro che si può realizzare una comunicazione efficace (ovvero facile da decodificare), positiva e che, anche su posizioni contrapposte, ci avvicini all’interlocutore. Perché è quasi sempre lo stile o le parole che scegliamo a determinare che tipo di relazione stabiliamo con il nostro interlocutore. Le parole possono far male ma, al contempo, possono diventare un ponte utile a farci cogliere la complessità delle cose, aiutandoci a comprenderle appieno, senza paura. Lo scopo della comunicazione non è ne a se stesso ma è la necessità primaria di mettersi in contatto con gli altri, per migliorarsi e crescere. </a:t>
            </a:r>
          </a:p>
        </p:txBody>
      </p:sp>
    </p:spTree>
    <p:extLst>
      <p:ext uri="{BB962C8B-B14F-4D97-AF65-F5344CB8AC3E}">
        <p14:creationId xmlns:p14="http://schemas.microsoft.com/office/powerpoint/2010/main" val="122333083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4BA32A2-C383-4520-B964-1AC7C7109F29}"/>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19" name="CasellaDiTesto 18">
            <a:extLst>
              <a:ext uri="{FF2B5EF4-FFF2-40B4-BE49-F238E27FC236}">
                <a16:creationId xmlns:a16="http://schemas.microsoft.com/office/drawing/2014/main" id="{DC351BEC-A9CE-4349-BFB9-DB8748853F33}"/>
              </a:ext>
            </a:extLst>
          </p:cNvPr>
          <p:cNvSpPr txBox="1"/>
          <p:nvPr/>
        </p:nvSpPr>
        <p:spPr>
          <a:xfrm>
            <a:off x="3042407" y="1734510"/>
            <a:ext cx="6097384" cy="2400657"/>
          </a:xfrm>
          <a:prstGeom prst="rect">
            <a:avLst/>
          </a:prstGeom>
          <a:noFill/>
        </p:spPr>
        <p:txBody>
          <a:bodyPr wrap="square">
            <a:spAutoFit/>
          </a:bodyPr>
          <a:lstStyle/>
          <a:p>
            <a:pPr algn="ctr"/>
            <a:r>
              <a:rPr lang="it-IT" sz="2500" dirty="0">
                <a:effectLst/>
                <a:latin typeface="Baskerville Old Face" panose="02020602080505020303" pitchFamily="18" charset="0"/>
              </a:rPr>
              <a:t>Trovo parole giuste, entusiasmanti, ospitali, inclusive, tali da creare un terreno comune e costruire relazioni di valore. Cerco di conoscere ragioni e interessi dei miei interlocutori per capire il loro punto di vista e sono disposto a cambiare il mio.</a:t>
            </a:r>
            <a:endParaRPr lang="it-IT" sz="2500" dirty="0">
              <a:latin typeface="Baskerville Old Face" panose="02020602080505020303" pitchFamily="18" charset="0"/>
            </a:endParaRPr>
          </a:p>
        </p:txBody>
      </p:sp>
      <p:sp>
        <p:nvSpPr>
          <p:cNvPr id="24" name="Rettangolo 23">
            <a:extLst>
              <a:ext uri="{FF2B5EF4-FFF2-40B4-BE49-F238E27FC236}">
                <a16:creationId xmlns:a16="http://schemas.microsoft.com/office/drawing/2014/main" id="{9762A694-F698-434C-AAFE-BD849C59256E}"/>
              </a:ext>
            </a:extLst>
          </p:cNvPr>
          <p:cNvSpPr/>
          <p:nvPr/>
        </p:nvSpPr>
        <p:spPr>
          <a:xfrm>
            <a:off x="1910020" y="160738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BD3CF27C-93EF-49E3-939C-235A2222220D}"/>
              </a:ext>
            </a:extLst>
          </p:cNvPr>
          <p:cNvSpPr/>
          <p:nvPr/>
        </p:nvSpPr>
        <p:spPr>
          <a:xfrm>
            <a:off x="7226012" y="160738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29" name="CasellaDiTesto 28">
            <a:extLst>
              <a:ext uri="{FF2B5EF4-FFF2-40B4-BE49-F238E27FC236}">
                <a16:creationId xmlns:a16="http://schemas.microsoft.com/office/drawing/2014/main" id="{FED87F96-EADD-41EE-845B-B05A8005742B}"/>
              </a:ext>
            </a:extLst>
          </p:cNvPr>
          <p:cNvSpPr txBox="1"/>
          <p:nvPr/>
        </p:nvSpPr>
        <p:spPr>
          <a:xfrm>
            <a:off x="7298202" y="1888397"/>
            <a:ext cx="2795206" cy="1323439"/>
          </a:xfrm>
          <a:prstGeom prst="rect">
            <a:avLst/>
          </a:prstGeom>
          <a:noFill/>
        </p:spPr>
        <p:txBody>
          <a:bodyPr wrap="square">
            <a:spAutoFit/>
          </a:bodyPr>
          <a:lstStyle/>
          <a:p>
            <a:pPr algn="ctr"/>
            <a:r>
              <a:rPr lang="it-IT" sz="2000" dirty="0">
                <a:latin typeface="Baskerville Old Face" panose="02020602080505020303" pitchFamily="18" charset="0"/>
              </a:rPr>
              <a:t>Utilizzo le parole giuste per instaurare un rapporto adeguato con le persone</a:t>
            </a:r>
          </a:p>
        </p:txBody>
      </p:sp>
      <p:sp>
        <p:nvSpPr>
          <p:cNvPr id="31" name="CasellaDiTesto 30">
            <a:extLst>
              <a:ext uri="{FF2B5EF4-FFF2-40B4-BE49-F238E27FC236}">
                <a16:creationId xmlns:a16="http://schemas.microsoft.com/office/drawing/2014/main" id="{5C48A9FD-AAA4-4509-ABCC-22965F843599}"/>
              </a:ext>
            </a:extLst>
          </p:cNvPr>
          <p:cNvSpPr txBox="1"/>
          <p:nvPr/>
        </p:nvSpPr>
        <p:spPr>
          <a:xfrm>
            <a:off x="1827560" y="2196174"/>
            <a:ext cx="3081301" cy="707886"/>
          </a:xfrm>
          <a:prstGeom prst="rect">
            <a:avLst/>
          </a:prstGeom>
          <a:noFill/>
        </p:spPr>
        <p:txBody>
          <a:bodyPr wrap="square">
            <a:spAutoFit/>
          </a:bodyPr>
          <a:lstStyle/>
          <a:p>
            <a:pPr algn="ctr"/>
            <a:r>
              <a:rPr lang="it-IT" sz="2000" dirty="0">
                <a:latin typeface="Baskerville Old Face" panose="02020602080505020303" pitchFamily="18" charset="0"/>
              </a:rPr>
              <a:t>Uso parole che creano tensione e divisione</a:t>
            </a:r>
          </a:p>
        </p:txBody>
      </p:sp>
      <p:pic>
        <p:nvPicPr>
          <p:cNvPr id="32" name="Immagine 31">
            <a:extLst>
              <a:ext uri="{FF2B5EF4-FFF2-40B4-BE49-F238E27FC236}">
                <a16:creationId xmlns:a16="http://schemas.microsoft.com/office/drawing/2014/main" id="{576460B6-E405-4426-AB6D-49841E25C3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5" b="98043" l="1222" r="97000">
                        <a14:foregroundMark x1="22778" y1="9457" x2="17333" y2="2174"/>
                        <a14:foregroundMark x1="91000" y1="4022" x2="90333" y2="1196"/>
                        <a14:foregroundMark x1="94889" y1="1630" x2="94889" y2="1630"/>
                        <a14:foregroundMark x1="8556" y1="1522" x2="8556" y2="1522"/>
                        <a14:foregroundMark x1="4778" y1="543" x2="4778" y2="543"/>
                        <a14:foregroundMark x1="12222" y1="89022" x2="17333" y2="93478"/>
                        <a14:foregroundMark x1="19333" y1="97500" x2="12222" y2="97065"/>
                        <a14:foregroundMark x1="93444" y1="94457" x2="97111" y2="96087"/>
                        <a14:foregroundMark x1="1222" y1="98043" x2="1222" y2="98043"/>
                      </a14:backgroundRemoval>
                    </a14:imgEffect>
                  </a14:imgLayer>
                </a14:imgProps>
              </a:ext>
            </a:extLst>
          </a:blip>
          <a:stretch>
            <a:fillRect/>
          </a:stretch>
        </p:blipFill>
        <p:spPr>
          <a:xfrm>
            <a:off x="2376106" y="3699164"/>
            <a:ext cx="1984211" cy="2028305"/>
          </a:xfrm>
          <a:prstGeom prst="rect">
            <a:avLst/>
          </a:prstGeom>
        </p:spPr>
      </p:pic>
      <p:pic>
        <p:nvPicPr>
          <p:cNvPr id="33" name="Immagine 32">
            <a:extLst>
              <a:ext uri="{FF2B5EF4-FFF2-40B4-BE49-F238E27FC236}">
                <a16:creationId xmlns:a16="http://schemas.microsoft.com/office/drawing/2014/main" id="{8F36E437-5C3E-4793-BDF5-3B4025225E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7" b="92917" l="4231" r="97308">
                        <a14:foregroundMark x1="7692" y1="58750" x2="7692" y2="56250"/>
                        <a14:foregroundMark x1="4231" y1="55417" x2="4231" y2="55417"/>
                        <a14:foregroundMark x1="38077" y1="93333" x2="38077" y2="93333"/>
                        <a14:foregroundMark x1="92308" y1="20833" x2="92308" y2="20833"/>
                        <a14:foregroundMark x1="86154" y1="4167" x2="86154" y2="4167"/>
                        <a14:foregroundMark x1="97308" y1="20833" x2="97308" y2="20833"/>
                      </a14:backgroundRemoval>
                    </a14:imgEffect>
                  </a14:imgLayer>
                </a14:imgProps>
              </a:ext>
            </a:extLst>
          </a:blip>
          <a:stretch>
            <a:fillRect/>
          </a:stretch>
        </p:blipFill>
        <p:spPr>
          <a:xfrm>
            <a:off x="7626107" y="3534844"/>
            <a:ext cx="2371381" cy="2188967"/>
          </a:xfrm>
          <a:prstGeom prst="rect">
            <a:avLst/>
          </a:prstGeom>
        </p:spPr>
      </p:pic>
    </p:spTree>
    <p:extLst>
      <p:ext uri="{BB962C8B-B14F-4D97-AF65-F5344CB8AC3E}">
        <p14:creationId xmlns:p14="http://schemas.microsoft.com/office/powerpoint/2010/main" val="378164400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xEl>
                                              <p:pRg st="0" end="0"/>
                                            </p:txEl>
                                          </p:spTgt>
                                        </p:tgtEl>
                                      </p:cBhvr>
                                    </p:animEffect>
                                    <p:set>
                                      <p:cBhvr>
                                        <p:cTn id="7" dur="1" fill="hold">
                                          <p:stCondLst>
                                            <p:cond delay="499"/>
                                          </p:stCondLst>
                                        </p:cTn>
                                        <p:tgtEl>
                                          <p:spTgt spid="1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fade">
                                      <p:cBhvr>
                                        <p:cTn id="26" dur="1000"/>
                                        <p:tgtEl>
                                          <p:spTgt spid="31">
                                            <p:txEl>
                                              <p:pRg st="0" end="0"/>
                                            </p:txEl>
                                          </p:spTgt>
                                        </p:tgtEl>
                                      </p:cBhvr>
                                    </p:animEffect>
                                    <p:anim calcmode="lin" valueType="num">
                                      <p:cBhvr>
                                        <p:cTn id="27"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xEl>
                                              <p:pRg st="0" end="0"/>
                                            </p:txEl>
                                          </p:spTgt>
                                        </p:tgtEl>
                                        <p:attrNameLst>
                                          <p:attrName>style.visibility</p:attrName>
                                        </p:attrNameLst>
                                      </p:cBhvr>
                                      <p:to>
                                        <p:strVal val="visible"/>
                                      </p:to>
                                    </p:set>
                                    <p:animEffect transition="in" filter="fade">
                                      <p:cBhvr>
                                        <p:cTn id="33" dur="1000"/>
                                        <p:tgtEl>
                                          <p:spTgt spid="29">
                                            <p:txEl>
                                              <p:pRg st="0" end="0"/>
                                            </p:txEl>
                                          </p:spTgt>
                                        </p:tgtEl>
                                      </p:cBhvr>
                                    </p:animEffect>
                                    <p:anim calcmode="lin" valueType="num">
                                      <p:cBhvr>
                                        <p:cTn id="34"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97A30B9-4E7A-478C-B784-6CC58C92A1C6}"/>
              </a:ext>
            </a:extLst>
          </p:cNvPr>
          <p:cNvPicPr>
            <a:picLocks noChangeAspect="1"/>
          </p:cNvPicPr>
          <p:nvPr/>
        </p:nvPicPr>
        <p:blipFill>
          <a:blip r:embed="rId2">
            <a:lum bright="70000" contrast="-70000"/>
          </a:blip>
          <a:stretch>
            <a:fillRect/>
          </a:stretch>
        </p:blipFill>
        <p:spPr>
          <a:xfrm>
            <a:off x="0" y="-1"/>
            <a:ext cx="12192000" cy="6865495"/>
          </a:xfrm>
          <a:prstGeom prst="rect">
            <a:avLst/>
          </a:prstGeom>
        </p:spPr>
      </p:pic>
      <p:pic>
        <p:nvPicPr>
          <p:cNvPr id="2" name="Immagine 1">
            <a:extLst>
              <a:ext uri="{FF2B5EF4-FFF2-40B4-BE49-F238E27FC236}">
                <a16:creationId xmlns:a16="http://schemas.microsoft.com/office/drawing/2014/main" id="{45513A6E-B529-4C3C-8FC3-4C634C646CC1}"/>
              </a:ext>
            </a:extLst>
          </p:cNvPr>
          <p:cNvPicPr>
            <a:picLocks noChangeAspect="1"/>
          </p:cNvPicPr>
          <p:nvPr/>
        </p:nvPicPr>
        <p:blipFill>
          <a:blip r:embed="rId3"/>
          <a:stretch>
            <a:fillRect/>
          </a:stretch>
        </p:blipFill>
        <p:spPr>
          <a:xfrm>
            <a:off x="10365563" y="5220511"/>
            <a:ext cx="1524133" cy="1446113"/>
          </a:xfrm>
          <a:prstGeom prst="rect">
            <a:avLst/>
          </a:prstGeom>
          <a:effectLst>
            <a:innerShdw blurRad="63500" dist="50800" dir="2700000">
              <a:prstClr val="black">
                <a:alpha val="50000"/>
              </a:prstClr>
            </a:innerShdw>
          </a:effectLst>
        </p:spPr>
      </p:pic>
      <p:sp>
        <p:nvSpPr>
          <p:cNvPr id="4" name="CasellaDiTesto 3">
            <a:extLst>
              <a:ext uri="{FF2B5EF4-FFF2-40B4-BE49-F238E27FC236}">
                <a16:creationId xmlns:a16="http://schemas.microsoft.com/office/drawing/2014/main" id="{2C03A09F-1123-4DBA-8B22-E1FE1BD8C14D}"/>
              </a:ext>
            </a:extLst>
          </p:cNvPr>
          <p:cNvSpPr txBox="1"/>
          <p:nvPr/>
        </p:nvSpPr>
        <p:spPr>
          <a:xfrm>
            <a:off x="1611283" y="220517"/>
            <a:ext cx="8969433" cy="1477328"/>
          </a:xfrm>
          <a:prstGeom prst="rect">
            <a:avLst/>
          </a:prstGeom>
          <a:noFill/>
        </p:spPr>
        <p:txBody>
          <a:bodyPr wrap="square" rtlCol="0">
            <a:spAutoFit/>
          </a:bodyPr>
          <a:lstStyle/>
          <a:p>
            <a:pPr algn="ctr"/>
            <a:r>
              <a:rPr lang="it-IT" sz="4500" b="1" i="1" dirty="0">
                <a:latin typeface="Baskerville Old Face" panose="02020602080505020303" pitchFamily="18" charset="0"/>
              </a:rPr>
              <a:t>LE PAROLE HANNO CONSEGUENZE</a:t>
            </a:r>
          </a:p>
        </p:txBody>
      </p:sp>
      <p:pic>
        <p:nvPicPr>
          <p:cNvPr id="6" name="Immagine 5">
            <a:extLst>
              <a:ext uri="{FF2B5EF4-FFF2-40B4-BE49-F238E27FC236}">
                <a16:creationId xmlns:a16="http://schemas.microsoft.com/office/drawing/2014/main" id="{F25237A0-0941-4ABE-B303-85D255264E9F}"/>
              </a:ext>
            </a:extLst>
          </p:cNvPr>
          <p:cNvPicPr>
            <a:picLocks noChangeAspect="1"/>
          </p:cNvPicPr>
          <p:nvPr/>
        </p:nvPicPr>
        <p:blipFill>
          <a:blip r:embed="rId4"/>
          <a:stretch>
            <a:fillRect/>
          </a:stretch>
        </p:blipFill>
        <p:spPr>
          <a:xfrm>
            <a:off x="225557" y="2074646"/>
            <a:ext cx="3297858" cy="2686261"/>
          </a:xfrm>
          <a:prstGeom prst="rect">
            <a:avLst/>
          </a:prstGeom>
        </p:spPr>
      </p:pic>
      <p:sp>
        <p:nvSpPr>
          <p:cNvPr id="8" name="CasellaDiTesto 7">
            <a:extLst>
              <a:ext uri="{FF2B5EF4-FFF2-40B4-BE49-F238E27FC236}">
                <a16:creationId xmlns:a16="http://schemas.microsoft.com/office/drawing/2014/main" id="{2C904675-869D-407F-8448-B76CCC21A762}"/>
              </a:ext>
            </a:extLst>
          </p:cNvPr>
          <p:cNvSpPr txBox="1"/>
          <p:nvPr/>
        </p:nvSpPr>
        <p:spPr>
          <a:xfrm>
            <a:off x="3466486" y="1826495"/>
            <a:ext cx="5259025" cy="4401205"/>
          </a:xfrm>
          <a:prstGeom prst="rect">
            <a:avLst/>
          </a:prstGeom>
          <a:noFill/>
        </p:spPr>
        <p:txBody>
          <a:bodyPr wrap="square">
            <a:spAutoFit/>
          </a:bodyPr>
          <a:lstStyle/>
          <a:p>
            <a:pPr algn="ctr"/>
            <a:r>
              <a:rPr lang="it-IT" sz="2000" dirty="0">
                <a:latin typeface="Baskerville Old Face" panose="02020602080505020303" pitchFamily="18" charset="0"/>
              </a:rPr>
              <a:t>A</a:t>
            </a:r>
            <a:r>
              <a:rPr lang="it-IT" sz="2000" b="0" i="0" dirty="0">
                <a:effectLst/>
                <a:latin typeface="Baskerville Old Face" panose="02020602080505020303" pitchFamily="18" charset="0"/>
              </a:rPr>
              <a:t>l giorno d’oggi, con le nuove tecnologie, la gente si nasconde dietro agli schermi e spesso deride gli altri, non pensando magari che le parole potrebbero danneggiare chi viene preso in giro, il quale potrebbe non prendere il tutto come uno scherzo; si sa, a volte le parole possono essere più taglienti della lama di una spada, in fondo le parole se scelte con crudele accuratezza possono ferire più di quanto un gesto violento fisico possa fare. Le brutte parole offendono chi le riceve provocando  insicurezza, sofferenza e malcontento. Bisogna quindi stare molto attenti a ciò che esprimiamo perchè le parole hanno molto valore .</a:t>
            </a:r>
            <a:endParaRPr lang="it-IT" sz="2000" dirty="0">
              <a:latin typeface="Baskerville Old Face" panose="02020602080505020303" pitchFamily="18" charset="0"/>
            </a:endParaRPr>
          </a:p>
        </p:txBody>
      </p:sp>
      <p:pic>
        <p:nvPicPr>
          <p:cNvPr id="11" name="Immagine 10">
            <a:extLst>
              <a:ext uri="{FF2B5EF4-FFF2-40B4-BE49-F238E27FC236}">
                <a16:creationId xmlns:a16="http://schemas.microsoft.com/office/drawing/2014/main" id="{46BC249A-0E3D-4A29-9683-5000831C92FB}"/>
              </a:ext>
            </a:extLst>
          </p:cNvPr>
          <p:cNvPicPr>
            <a:picLocks noChangeAspect="1"/>
          </p:cNvPicPr>
          <p:nvPr/>
        </p:nvPicPr>
        <p:blipFill>
          <a:blip r:embed="rId4"/>
          <a:stretch>
            <a:fillRect/>
          </a:stretch>
        </p:blipFill>
        <p:spPr>
          <a:xfrm>
            <a:off x="8817429" y="2152096"/>
            <a:ext cx="3297858" cy="2686261"/>
          </a:xfrm>
          <a:prstGeom prst="rect">
            <a:avLst/>
          </a:prstGeom>
        </p:spPr>
      </p:pic>
    </p:spTree>
    <p:extLst>
      <p:ext uri="{BB962C8B-B14F-4D97-AF65-F5344CB8AC3E}">
        <p14:creationId xmlns:p14="http://schemas.microsoft.com/office/powerpoint/2010/main" val="363627086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7324243-60DE-45CF-B5A2-C66017F26001}"/>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3" name="CasellaDiTesto 2">
            <a:extLst>
              <a:ext uri="{FF2B5EF4-FFF2-40B4-BE49-F238E27FC236}">
                <a16:creationId xmlns:a16="http://schemas.microsoft.com/office/drawing/2014/main" id="{3D80FA72-DC18-4BD4-AC2F-8715060CFE39}"/>
              </a:ext>
            </a:extLst>
          </p:cNvPr>
          <p:cNvSpPr txBox="1"/>
          <p:nvPr/>
        </p:nvSpPr>
        <p:spPr>
          <a:xfrm>
            <a:off x="3575092" y="1527613"/>
            <a:ext cx="5041816" cy="2554545"/>
          </a:xfrm>
          <a:prstGeom prst="rect">
            <a:avLst/>
          </a:prstGeom>
          <a:noFill/>
        </p:spPr>
        <p:txBody>
          <a:bodyPr wrap="square">
            <a:spAutoFit/>
          </a:bodyPr>
          <a:lstStyle/>
          <a:p>
            <a:pPr algn="ctr"/>
            <a:r>
              <a:rPr lang="it-IT" sz="2000" b="0" i="0" dirty="0">
                <a:effectLst/>
                <a:latin typeface="Baskerville Old Face" panose="02020602080505020303" pitchFamily="18" charset="0"/>
              </a:rPr>
              <a:t>E’ importante avere il pieno possesso delle proprie emozioni, facendo uso di frasi e parole adeguate alle situazioni disomogenee tra loro.</a:t>
            </a:r>
          </a:p>
          <a:p>
            <a:pPr algn="ctr"/>
            <a:r>
              <a:rPr lang="it-IT" sz="2000" b="0" i="0" dirty="0">
                <a:effectLst/>
                <a:latin typeface="Baskerville Old Face" panose="02020602080505020303" pitchFamily="18" charset="0"/>
              </a:rPr>
              <a:t>Inoltre ognuno </a:t>
            </a:r>
            <a:r>
              <a:rPr lang="it-IT" sz="2000" dirty="0">
                <a:latin typeface="Baskerville Old Face" panose="02020602080505020303" pitchFamily="18" charset="0"/>
              </a:rPr>
              <a:t>è </a:t>
            </a:r>
            <a:r>
              <a:rPr lang="it-IT" sz="2000" b="0" i="0" dirty="0">
                <a:effectLst/>
                <a:latin typeface="Baskerville Old Face" panose="02020602080505020303" pitchFamily="18" charset="0"/>
              </a:rPr>
              <a:t>libero di esprimere le proprie sensazioni, i pensieri e le emozioni sempre nel rispetto di chi ascolta e trasmetterle in modo pacato e senza alzare i toni e senza l’uso di termini meschini.</a:t>
            </a:r>
          </a:p>
        </p:txBody>
      </p:sp>
      <p:pic>
        <p:nvPicPr>
          <p:cNvPr id="4" name="Immagine 3">
            <a:extLst>
              <a:ext uri="{FF2B5EF4-FFF2-40B4-BE49-F238E27FC236}">
                <a16:creationId xmlns:a16="http://schemas.microsoft.com/office/drawing/2014/main" id="{284AC32B-CF21-49E4-A9CA-084E940578A4}"/>
              </a:ext>
            </a:extLst>
          </p:cNvPr>
          <p:cNvPicPr>
            <a:picLocks noChangeAspect="1"/>
          </p:cNvPicPr>
          <p:nvPr/>
        </p:nvPicPr>
        <p:blipFill>
          <a:blip r:embed="rId3"/>
          <a:stretch>
            <a:fillRect/>
          </a:stretch>
        </p:blipFill>
        <p:spPr>
          <a:xfrm>
            <a:off x="454863" y="2151727"/>
            <a:ext cx="2665366" cy="1455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a:extLst>
              <a:ext uri="{FF2B5EF4-FFF2-40B4-BE49-F238E27FC236}">
                <a16:creationId xmlns:a16="http://schemas.microsoft.com/office/drawing/2014/main" id="{0C795B87-3D0D-4798-A4DB-9D6F9277684A}"/>
              </a:ext>
            </a:extLst>
          </p:cNvPr>
          <p:cNvSpPr txBox="1"/>
          <p:nvPr/>
        </p:nvSpPr>
        <p:spPr>
          <a:xfrm>
            <a:off x="4526971" y="468239"/>
            <a:ext cx="3739342" cy="923330"/>
          </a:xfrm>
          <a:prstGeom prst="rect">
            <a:avLst/>
          </a:prstGeom>
          <a:noFill/>
        </p:spPr>
        <p:txBody>
          <a:bodyPr wrap="square" rtlCol="0">
            <a:spAutoFit/>
          </a:bodyPr>
          <a:lstStyle/>
          <a:p>
            <a:pPr algn="ctr"/>
            <a:r>
              <a:rPr lang="it-IT" sz="5400" b="1" i="1" dirty="0">
                <a:latin typeface="Baskerville Old Face" panose="02020602080505020303" pitchFamily="18" charset="0"/>
              </a:rPr>
              <a:t>PENSIERO</a:t>
            </a:r>
          </a:p>
        </p:txBody>
      </p:sp>
      <p:sp>
        <p:nvSpPr>
          <p:cNvPr id="6" name="CasellaDiTesto 5">
            <a:extLst>
              <a:ext uri="{FF2B5EF4-FFF2-40B4-BE49-F238E27FC236}">
                <a16:creationId xmlns:a16="http://schemas.microsoft.com/office/drawing/2014/main" id="{45C84AC0-985F-43F9-B07D-201E0E3A36EA}"/>
              </a:ext>
            </a:extLst>
          </p:cNvPr>
          <p:cNvSpPr txBox="1"/>
          <p:nvPr/>
        </p:nvSpPr>
        <p:spPr>
          <a:xfrm>
            <a:off x="2547067" y="250340"/>
            <a:ext cx="232756" cy="2554545"/>
          </a:xfrm>
          <a:prstGeom prst="rect">
            <a:avLst/>
          </a:prstGeom>
          <a:noFill/>
        </p:spPr>
        <p:txBody>
          <a:bodyPr wrap="square" rtlCol="0">
            <a:spAutoFit/>
          </a:bodyPr>
          <a:lstStyle/>
          <a:p>
            <a:r>
              <a:rPr lang="it-IT" sz="16000" dirty="0">
                <a:solidFill>
                  <a:schemeClr val="accent5">
                    <a:lumMod val="75000"/>
                  </a:schemeClr>
                </a:solidFill>
              </a:rPr>
              <a:t>.</a:t>
            </a:r>
          </a:p>
        </p:txBody>
      </p:sp>
      <p:pic>
        <p:nvPicPr>
          <p:cNvPr id="7" name="Immagine 6">
            <a:extLst>
              <a:ext uri="{FF2B5EF4-FFF2-40B4-BE49-F238E27FC236}">
                <a16:creationId xmlns:a16="http://schemas.microsoft.com/office/drawing/2014/main" id="{E8EBB8E5-84C9-4C50-A2AE-F385FB44909C}"/>
              </a:ext>
            </a:extLst>
          </p:cNvPr>
          <p:cNvPicPr>
            <a:picLocks noChangeAspect="1"/>
          </p:cNvPicPr>
          <p:nvPr/>
        </p:nvPicPr>
        <p:blipFill>
          <a:blip r:embed="rId4"/>
          <a:stretch>
            <a:fillRect/>
          </a:stretch>
        </p:blipFill>
        <p:spPr>
          <a:xfrm rot="1131225">
            <a:off x="9189773" y="3766858"/>
            <a:ext cx="2429363" cy="1619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asellaDiTesto 7">
            <a:extLst>
              <a:ext uri="{FF2B5EF4-FFF2-40B4-BE49-F238E27FC236}">
                <a16:creationId xmlns:a16="http://schemas.microsoft.com/office/drawing/2014/main" id="{A8DC2F53-7E23-4D74-93FF-EEC7CEC72E96}"/>
              </a:ext>
            </a:extLst>
          </p:cNvPr>
          <p:cNvSpPr txBox="1"/>
          <p:nvPr/>
        </p:nvSpPr>
        <p:spPr>
          <a:xfrm>
            <a:off x="9101751" y="1767059"/>
            <a:ext cx="232756" cy="2554545"/>
          </a:xfrm>
          <a:prstGeom prst="rect">
            <a:avLst/>
          </a:prstGeom>
          <a:noFill/>
        </p:spPr>
        <p:txBody>
          <a:bodyPr wrap="square" rtlCol="0">
            <a:spAutoFit/>
          </a:bodyPr>
          <a:lstStyle/>
          <a:p>
            <a:r>
              <a:rPr lang="it-IT" sz="16000" dirty="0">
                <a:solidFill>
                  <a:schemeClr val="accent5">
                    <a:lumMod val="75000"/>
                  </a:schemeClr>
                </a:solidFill>
              </a:rPr>
              <a:t>.</a:t>
            </a:r>
          </a:p>
        </p:txBody>
      </p:sp>
      <p:sp>
        <p:nvSpPr>
          <p:cNvPr id="12" name="CasellaDiTesto 11">
            <a:extLst>
              <a:ext uri="{FF2B5EF4-FFF2-40B4-BE49-F238E27FC236}">
                <a16:creationId xmlns:a16="http://schemas.microsoft.com/office/drawing/2014/main" id="{2EFB883D-D0F4-403A-8B21-72288B45AB77}"/>
              </a:ext>
            </a:extLst>
          </p:cNvPr>
          <p:cNvSpPr txBox="1"/>
          <p:nvPr/>
        </p:nvSpPr>
        <p:spPr>
          <a:xfrm>
            <a:off x="3418738" y="3944855"/>
            <a:ext cx="5354523" cy="2246769"/>
          </a:xfrm>
          <a:prstGeom prst="rect">
            <a:avLst/>
          </a:prstGeom>
          <a:noFill/>
        </p:spPr>
        <p:txBody>
          <a:bodyPr wrap="square">
            <a:spAutoFit/>
          </a:bodyPr>
          <a:lstStyle/>
          <a:p>
            <a:pPr algn="ctr"/>
            <a:r>
              <a:rPr lang="it-IT" sz="2000" dirty="0">
                <a:latin typeface="Baskerville Old Face" panose="02020602080505020303" pitchFamily="18" charset="0"/>
              </a:rPr>
              <a:t>Ognuno</a:t>
            </a:r>
            <a:r>
              <a:rPr lang="it-IT" sz="2000" b="0" i="0" dirty="0">
                <a:effectLst/>
                <a:latin typeface="Baskerville Old Face" panose="02020602080505020303" pitchFamily="18" charset="0"/>
              </a:rPr>
              <a:t> prima di parlare dovrebbe pensare se la frase che sta per pronunciare farebbe piacere rivolta a se stesso e come la prenderebbe, a quel punto in relazione alla risposta ha il potere di decidere se è giusto esprimersi o sarebbe meglio tenere per se un pensiero che potrebbe risultare offensivo e non necessario.</a:t>
            </a:r>
          </a:p>
        </p:txBody>
      </p:sp>
    </p:spTree>
    <p:extLst>
      <p:ext uri="{BB962C8B-B14F-4D97-AF65-F5344CB8AC3E}">
        <p14:creationId xmlns:p14="http://schemas.microsoft.com/office/powerpoint/2010/main" val="157274208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7D2EA71D-CAE8-4B28-A99A-1B203A48679B}"/>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Rettangolo 1">
            <a:extLst>
              <a:ext uri="{FF2B5EF4-FFF2-40B4-BE49-F238E27FC236}">
                <a16:creationId xmlns:a16="http://schemas.microsoft.com/office/drawing/2014/main" id="{D571E453-6412-435E-9596-C40BD0C5B1A6}"/>
              </a:ext>
            </a:extLst>
          </p:cNvPr>
          <p:cNvSpPr/>
          <p:nvPr/>
        </p:nvSpPr>
        <p:spPr>
          <a:xfrm>
            <a:off x="1910020" y="160738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3" name="Rettangolo 2">
            <a:extLst>
              <a:ext uri="{FF2B5EF4-FFF2-40B4-BE49-F238E27FC236}">
                <a16:creationId xmlns:a16="http://schemas.microsoft.com/office/drawing/2014/main" id="{A39F18A6-A40B-40A8-AA81-1C3160095818}"/>
              </a:ext>
            </a:extLst>
          </p:cNvPr>
          <p:cNvSpPr/>
          <p:nvPr/>
        </p:nvSpPr>
        <p:spPr>
          <a:xfrm>
            <a:off x="7226012" y="160738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pic>
        <p:nvPicPr>
          <p:cNvPr id="4" name="Immagine 3">
            <a:extLst>
              <a:ext uri="{FF2B5EF4-FFF2-40B4-BE49-F238E27FC236}">
                <a16:creationId xmlns:a16="http://schemas.microsoft.com/office/drawing/2014/main" id="{54E574BC-7C9B-4470-99EA-546421E80E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5" b="98043" l="1222" r="97000">
                        <a14:foregroundMark x1="22778" y1="9457" x2="17333" y2="2174"/>
                        <a14:foregroundMark x1="91000" y1="4022" x2="90333" y2="1196"/>
                        <a14:foregroundMark x1="94889" y1="1630" x2="94889" y2="1630"/>
                        <a14:foregroundMark x1="8556" y1="1522" x2="8556" y2="1522"/>
                        <a14:foregroundMark x1="4778" y1="543" x2="4778" y2="543"/>
                        <a14:foregroundMark x1="12222" y1="89022" x2="17333" y2="93478"/>
                        <a14:foregroundMark x1="19333" y1="97500" x2="12222" y2="97065"/>
                        <a14:foregroundMark x1="93444" y1="94457" x2="97111" y2="96087"/>
                        <a14:foregroundMark x1="1222" y1="98043" x2="1222" y2="98043"/>
                      </a14:backgroundRemoval>
                    </a14:imgEffect>
                  </a14:imgLayer>
                </a14:imgProps>
              </a:ext>
            </a:extLst>
          </a:blip>
          <a:stretch>
            <a:fillRect/>
          </a:stretch>
        </p:blipFill>
        <p:spPr>
          <a:xfrm>
            <a:off x="2376106" y="3699164"/>
            <a:ext cx="1984211" cy="2028305"/>
          </a:xfrm>
          <a:prstGeom prst="rect">
            <a:avLst/>
          </a:prstGeom>
        </p:spPr>
      </p:pic>
      <p:pic>
        <p:nvPicPr>
          <p:cNvPr id="5" name="Immagine 4">
            <a:extLst>
              <a:ext uri="{FF2B5EF4-FFF2-40B4-BE49-F238E27FC236}">
                <a16:creationId xmlns:a16="http://schemas.microsoft.com/office/drawing/2014/main" id="{D5038E4E-E700-47A4-8D88-69052DE39E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7" b="92917" l="4231" r="97308">
                        <a14:foregroundMark x1="7692" y1="58750" x2="7692" y2="56250"/>
                        <a14:foregroundMark x1="4231" y1="55417" x2="4231" y2="55417"/>
                        <a14:foregroundMark x1="38077" y1="93333" x2="38077" y2="93333"/>
                        <a14:foregroundMark x1="92308" y1="20833" x2="92308" y2="20833"/>
                        <a14:foregroundMark x1="86154" y1="4167" x2="86154" y2="4167"/>
                        <a14:foregroundMark x1="97308" y1="20833" x2="97308" y2="20833"/>
                      </a14:backgroundRemoval>
                    </a14:imgEffect>
                  </a14:imgLayer>
                </a14:imgProps>
              </a:ext>
            </a:extLst>
          </a:blip>
          <a:stretch>
            <a:fillRect/>
          </a:stretch>
        </p:blipFill>
        <p:spPr>
          <a:xfrm>
            <a:off x="7612205" y="3538502"/>
            <a:ext cx="2371381" cy="2188967"/>
          </a:xfrm>
          <a:prstGeom prst="rect">
            <a:avLst/>
          </a:prstGeom>
        </p:spPr>
      </p:pic>
      <p:sp>
        <p:nvSpPr>
          <p:cNvPr id="7" name="CasellaDiTesto 6">
            <a:extLst>
              <a:ext uri="{FF2B5EF4-FFF2-40B4-BE49-F238E27FC236}">
                <a16:creationId xmlns:a16="http://schemas.microsoft.com/office/drawing/2014/main" id="{9A543F73-8DD3-4625-AE8A-87ABA9B43646}"/>
              </a:ext>
            </a:extLst>
          </p:cNvPr>
          <p:cNvSpPr txBox="1"/>
          <p:nvPr/>
        </p:nvSpPr>
        <p:spPr>
          <a:xfrm>
            <a:off x="1749625" y="1888398"/>
            <a:ext cx="3260375" cy="1323439"/>
          </a:xfrm>
          <a:prstGeom prst="rect">
            <a:avLst/>
          </a:prstGeom>
          <a:noFill/>
        </p:spPr>
        <p:txBody>
          <a:bodyPr wrap="square">
            <a:spAutoFit/>
          </a:bodyPr>
          <a:lstStyle/>
          <a:p>
            <a:pPr algn="ctr"/>
            <a:r>
              <a:rPr lang="it-IT" sz="2000" dirty="0">
                <a:latin typeface="Baskerville Old Face" panose="02020602080505020303" pitchFamily="18" charset="0"/>
              </a:rPr>
              <a:t>Quando non penso alla sensibilità delle persone, le mie parole possono pesare come macigni</a:t>
            </a:r>
          </a:p>
        </p:txBody>
      </p:sp>
      <p:sp>
        <p:nvSpPr>
          <p:cNvPr id="11" name="CasellaDiTesto 10">
            <a:extLst>
              <a:ext uri="{FF2B5EF4-FFF2-40B4-BE49-F238E27FC236}">
                <a16:creationId xmlns:a16="http://schemas.microsoft.com/office/drawing/2014/main" id="{4306AAFD-53BB-44BC-961B-2EB3FE538F8C}"/>
              </a:ext>
            </a:extLst>
          </p:cNvPr>
          <p:cNvSpPr txBox="1"/>
          <p:nvPr/>
        </p:nvSpPr>
        <p:spPr>
          <a:xfrm>
            <a:off x="7182002" y="1888397"/>
            <a:ext cx="3017721" cy="1323439"/>
          </a:xfrm>
          <a:prstGeom prst="rect">
            <a:avLst/>
          </a:prstGeom>
          <a:noFill/>
        </p:spPr>
        <p:txBody>
          <a:bodyPr wrap="square">
            <a:spAutoFit/>
          </a:bodyPr>
          <a:lstStyle/>
          <a:p>
            <a:pPr algn="ctr"/>
            <a:r>
              <a:rPr lang="it-IT" sz="2000" dirty="0">
                <a:latin typeface="Baskerville Old Face" panose="02020602080505020303" pitchFamily="18" charset="0"/>
              </a:rPr>
              <a:t>Solo comprendendo veramente le persone, le mie parole possono migliorare la vita</a:t>
            </a:r>
          </a:p>
        </p:txBody>
      </p:sp>
    </p:spTree>
    <p:extLst>
      <p:ext uri="{BB962C8B-B14F-4D97-AF65-F5344CB8AC3E}">
        <p14:creationId xmlns:p14="http://schemas.microsoft.com/office/powerpoint/2010/main" val="322607376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318E0A7D-1776-46E8-822A-8126F6D366B1}"/>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D996E92C-58C0-0848-99A7-04CF7652B954}"/>
              </a:ext>
            </a:extLst>
          </p:cNvPr>
          <p:cNvSpPr>
            <a:spLocks noGrp="1"/>
          </p:cNvSpPr>
          <p:nvPr>
            <p:ph type="ctrTitle" idx="4294967295"/>
          </p:nvPr>
        </p:nvSpPr>
        <p:spPr>
          <a:xfrm>
            <a:off x="628239" y="26210"/>
            <a:ext cx="10935522" cy="1771388"/>
          </a:xfrm>
        </p:spPr>
        <p:txBody>
          <a:bodyPr>
            <a:noAutofit/>
          </a:bodyPr>
          <a:lstStyle/>
          <a:p>
            <a:pPr algn="ctr"/>
            <a:r>
              <a:rPr lang="it-IT" sz="5400" b="1" i="1" dirty="0">
                <a:latin typeface="Baskerville Old Face" panose="02020602080505020303" pitchFamily="18" charset="0"/>
              </a:rPr>
              <a:t>CONDIVIDERE È UNA RESPONSABILITÀ</a:t>
            </a:r>
          </a:p>
        </p:txBody>
      </p:sp>
      <p:sp>
        <p:nvSpPr>
          <p:cNvPr id="3" name="Sottotitolo 2">
            <a:extLst>
              <a:ext uri="{FF2B5EF4-FFF2-40B4-BE49-F238E27FC236}">
                <a16:creationId xmlns:a16="http://schemas.microsoft.com/office/drawing/2014/main" id="{A8215699-DF48-EC42-B1BB-FB2000F4AE14}"/>
              </a:ext>
            </a:extLst>
          </p:cNvPr>
          <p:cNvSpPr>
            <a:spLocks noGrp="1"/>
          </p:cNvSpPr>
          <p:nvPr>
            <p:ph type="subTitle" idx="4294967295"/>
          </p:nvPr>
        </p:nvSpPr>
        <p:spPr>
          <a:xfrm>
            <a:off x="0" y="1927225"/>
            <a:ext cx="10025063" cy="3868738"/>
          </a:xfrm>
        </p:spPr>
        <p:txBody>
          <a:bodyPr>
            <a:noAutofit/>
          </a:bodyPr>
          <a:lstStyle/>
          <a:p>
            <a:pPr marL="0" indent="0">
              <a:buNone/>
            </a:pPr>
            <a:r>
              <a:rPr lang="it-IT" sz="2400" dirty="0">
                <a:latin typeface="Arial" panose="020B0604020202020204" pitchFamily="34" charset="0"/>
              </a:rPr>
              <a:t> </a:t>
            </a:r>
            <a:endParaRPr lang="it-IT" sz="2400" dirty="0"/>
          </a:p>
        </p:txBody>
      </p:sp>
      <p:sp>
        <p:nvSpPr>
          <p:cNvPr id="5" name="CasellaDiTesto 4">
            <a:extLst>
              <a:ext uri="{FF2B5EF4-FFF2-40B4-BE49-F238E27FC236}">
                <a16:creationId xmlns:a16="http://schemas.microsoft.com/office/drawing/2014/main" id="{DB5BAF82-D325-4FB2-8885-1ACC3DF871B4}"/>
              </a:ext>
            </a:extLst>
          </p:cNvPr>
          <p:cNvSpPr txBox="1"/>
          <p:nvPr/>
        </p:nvSpPr>
        <p:spPr>
          <a:xfrm>
            <a:off x="1441023" y="1673821"/>
            <a:ext cx="9408737" cy="1938992"/>
          </a:xfrm>
          <a:prstGeom prst="rect">
            <a:avLst/>
          </a:prstGeom>
          <a:noFill/>
        </p:spPr>
        <p:txBody>
          <a:bodyPr wrap="square" rtlCol="0">
            <a:spAutoFit/>
          </a:bodyPr>
          <a:lstStyle/>
          <a:p>
            <a:pPr algn="ctr"/>
            <a:r>
              <a:rPr lang="it-IT" sz="2000" dirty="0">
                <a:latin typeface="Baskerville Old Face" panose="02020602080505020303" pitchFamily="18" charset="0"/>
                <a:cs typeface="Arial" panose="020B0604020202020204" pitchFamily="34" charset="0"/>
              </a:rPr>
              <a:t>Quando condivido in rete si riflette sulla mia credibilità personale. Non produco, diffondo o promuovo notizie, informazioni e dati che so essere falsi, manipolati o fuorvianti. Evito che anche chi comunica per mio conto lo faccia. Educo alla responsabilità le community che mi sostengono. </a:t>
            </a:r>
          </a:p>
          <a:p>
            <a:endParaRPr lang="it-IT" sz="2000" dirty="0">
              <a:latin typeface="Baskerville Old Face" panose="02020602080505020303" pitchFamily="18" charset="0"/>
              <a:cs typeface="Arial" panose="020B0604020202020204" pitchFamily="34" charset="0"/>
            </a:endParaRPr>
          </a:p>
          <a:p>
            <a:endParaRPr lang="it-IT" sz="2000" dirty="0">
              <a:latin typeface="Baskerville Old Face" panose="02020602080505020303" pitchFamily="18" charset="0"/>
              <a:cs typeface="Arial" panose="020B0604020202020204" pitchFamily="34" charset="0"/>
            </a:endParaRPr>
          </a:p>
        </p:txBody>
      </p:sp>
      <p:pic>
        <p:nvPicPr>
          <p:cNvPr id="1026" name="Picture 2" descr="Frasi sulla responsabilità">
            <a:extLst>
              <a:ext uri="{FF2B5EF4-FFF2-40B4-BE49-F238E27FC236}">
                <a16:creationId xmlns:a16="http://schemas.microsoft.com/office/drawing/2014/main" id="{3DAEBBF9-3CE4-4338-B7F9-54E3343C77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50" y="-21159"/>
            <a:ext cx="2422362" cy="2422362"/>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1028" name="Picture 4" descr="Responsabilità: tra impegno e libertà una scelta Reale e Virtuale – InTime  Blog | Digital e Social Media">
            <a:extLst>
              <a:ext uri="{FF2B5EF4-FFF2-40B4-BE49-F238E27FC236}">
                <a16:creationId xmlns:a16="http://schemas.microsoft.com/office/drawing/2014/main" id="{C314DCD1-E17B-4EAB-A30B-33CB5E9D83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609" b="98551" l="8000" r="90929">
                        <a14:foregroundMark x1="27500" y1="76208" x2="27500" y2="76208"/>
                        <a14:foregroundMark x1="27500" y1="74155" x2="26929" y2="76208"/>
                        <a14:foregroundMark x1="24857" y1="96498" x2="24857" y2="96498"/>
                        <a14:foregroundMark x1="8000" y1="51329" x2="8000" y2="51329"/>
                        <a14:foregroundMark x1="18500" y1="7729" x2="18500" y2="7729"/>
                        <a14:foregroundMark x1="78000" y1="93961" x2="78000" y2="93961"/>
                        <a14:foregroundMark x1="89714" y1="88406" x2="89714" y2="88406"/>
                        <a14:foregroundMark x1="90929" y1="87923" x2="90929" y2="87923"/>
                        <a14:foregroundMark x1="79214" y1="93478" x2="79500" y2="98551"/>
                        <a14:backgroundMark x1="46429" y1="13285" x2="46429" y2="13285"/>
                        <a14:backgroundMark x1="36214" y1="13285" x2="36214" y2="13285"/>
                      </a14:backgroundRemoval>
                    </a14:imgEffect>
                  </a14:imgLayer>
                </a14:imgProps>
              </a:ext>
              <a:ext uri="{28A0092B-C50C-407E-A947-70E740481C1C}">
                <a14:useLocalDpi xmlns:a14="http://schemas.microsoft.com/office/drawing/2010/main" val="0"/>
              </a:ext>
            </a:extLst>
          </a:blip>
          <a:srcRect/>
          <a:stretch>
            <a:fillRect/>
          </a:stretch>
        </p:blipFill>
        <p:spPr bwMode="auto">
          <a:xfrm>
            <a:off x="806982" y="5211075"/>
            <a:ext cx="2719909" cy="160870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3FD4B7B-0C62-49A7-AEE4-EC726F99C825}"/>
              </a:ext>
            </a:extLst>
          </p:cNvPr>
          <p:cNvSpPr txBox="1"/>
          <p:nvPr/>
        </p:nvSpPr>
        <p:spPr>
          <a:xfrm>
            <a:off x="628239" y="3088910"/>
            <a:ext cx="10935522" cy="2200602"/>
          </a:xfrm>
          <a:prstGeom prst="rect">
            <a:avLst/>
          </a:prstGeom>
          <a:noFill/>
        </p:spPr>
        <p:txBody>
          <a:bodyPr wrap="square" rtlCol="0">
            <a:spAutoFit/>
          </a:bodyPr>
          <a:lstStyle/>
          <a:p>
            <a:pPr algn="just"/>
            <a:r>
              <a:rPr lang="it-IT" sz="2100" dirty="0">
                <a:latin typeface="Baskerville Old Face" panose="02020602080505020303" pitchFamily="18" charset="0"/>
                <a:cs typeface="Arial" panose="020B0604020202020204" pitchFamily="34" charset="0"/>
              </a:rPr>
              <a:t>ABBIAMO CONDIVISO CONTENUTI DI ALTRI UTENTI? BISOGNA: </a:t>
            </a:r>
          </a:p>
          <a:p>
            <a:pPr marL="360363" indent="-360363" algn="just"/>
            <a:endParaRPr lang="it-IT" dirty="0">
              <a:latin typeface="Baskerville Old Face" panose="02020602080505020303" pitchFamily="18" charset="0"/>
              <a:cs typeface="Arial" panose="020B0604020202020204" pitchFamily="34" charset="0"/>
            </a:endParaRPr>
          </a:p>
          <a:p>
            <a:pPr marL="360363" indent="-360363" algn="just"/>
            <a:r>
              <a:rPr lang="it-IT" sz="2000" dirty="0">
                <a:latin typeface="Baskerville Old Face" panose="02020602080505020303" pitchFamily="18" charset="0"/>
                <a:cs typeface="Arial" panose="020B0604020202020204" pitchFamily="34" charset="0"/>
              </a:rPr>
              <a:t>- Soffermarsi a leggere, guardare, analizzare e soprattutto comprendere quello che stiamo condividendo.</a:t>
            </a:r>
          </a:p>
          <a:p>
            <a:pPr algn="just"/>
            <a:r>
              <a:rPr lang="it-IT" sz="2000" dirty="0">
                <a:latin typeface="Baskerville Old Face" panose="02020602080505020303" pitchFamily="18" charset="0"/>
                <a:cs typeface="Arial" panose="020B0604020202020204" pitchFamily="34" charset="0"/>
              </a:rPr>
              <a:t>- È un errore condividere senza pensare, senza approfondire. </a:t>
            </a:r>
          </a:p>
          <a:p>
            <a:pPr algn="just"/>
            <a:r>
              <a:rPr lang="it-IT" sz="2000" dirty="0">
                <a:latin typeface="Baskerville Old Face" panose="02020602080505020303" pitchFamily="18" charset="0"/>
                <a:cs typeface="Arial" panose="020B0604020202020204" pitchFamily="34" charset="0"/>
              </a:rPr>
              <a:t>- Evitare che il contenuto condiviso possa veicolare messaggi diversi dal nostro pensiero o, come nel caso delle fake news, informazioni false e non veritieri. </a:t>
            </a:r>
          </a:p>
          <a:p>
            <a:endParaRPr lang="it-IT" dirty="0"/>
          </a:p>
        </p:txBody>
      </p:sp>
      <p:pic>
        <p:nvPicPr>
          <p:cNvPr id="11" name="Immagine 10">
            <a:extLst>
              <a:ext uri="{FF2B5EF4-FFF2-40B4-BE49-F238E27FC236}">
                <a16:creationId xmlns:a16="http://schemas.microsoft.com/office/drawing/2014/main" id="{0826BCE6-D205-415D-AEEF-7AD8059117B2}"/>
              </a:ext>
            </a:extLst>
          </p:cNvPr>
          <p:cNvPicPr>
            <a:picLocks noChangeAspect="1"/>
          </p:cNvPicPr>
          <p:nvPr/>
        </p:nvPicPr>
        <p:blipFill>
          <a:blip r:embed="rId7"/>
          <a:stretch>
            <a:fillRect/>
          </a:stretch>
        </p:blipFill>
        <p:spPr>
          <a:xfrm>
            <a:off x="10383599" y="5086542"/>
            <a:ext cx="1494282" cy="1494282"/>
          </a:xfrm>
          <a:prstGeom prst="rect">
            <a:avLst/>
          </a:prstGeom>
        </p:spPr>
      </p:pic>
    </p:spTree>
    <p:extLst>
      <p:ext uri="{BB962C8B-B14F-4D97-AF65-F5344CB8AC3E}">
        <p14:creationId xmlns:p14="http://schemas.microsoft.com/office/powerpoint/2010/main" val="322081475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0C89FA4-CD27-4EFA-9CA9-E8489C04F799}"/>
              </a:ext>
            </a:extLst>
          </p:cNvPr>
          <p:cNvPicPr>
            <a:picLocks noChangeAspect="1"/>
          </p:cNvPicPr>
          <p:nvPr/>
        </p:nvPicPr>
        <p:blipFill>
          <a:blip r:embed="rId2">
            <a:lum bright="70000" contrast="-70000"/>
          </a:blip>
          <a:stretch>
            <a:fillRect/>
          </a:stretch>
        </p:blipFill>
        <p:spPr>
          <a:xfrm>
            <a:off x="0" y="22446"/>
            <a:ext cx="12192000" cy="6835554"/>
          </a:xfrm>
          <a:prstGeom prst="rect">
            <a:avLst/>
          </a:prstGeom>
        </p:spPr>
      </p:pic>
      <p:sp>
        <p:nvSpPr>
          <p:cNvPr id="2" name="Titolo 1">
            <a:extLst>
              <a:ext uri="{FF2B5EF4-FFF2-40B4-BE49-F238E27FC236}">
                <a16:creationId xmlns:a16="http://schemas.microsoft.com/office/drawing/2014/main" id="{25829451-A8E2-E646-A79B-94BF85F1B0D1}"/>
              </a:ext>
            </a:extLst>
          </p:cNvPr>
          <p:cNvSpPr>
            <a:spLocks noGrp="1"/>
          </p:cNvSpPr>
          <p:nvPr>
            <p:ph type="title"/>
          </p:nvPr>
        </p:nvSpPr>
        <p:spPr>
          <a:xfrm>
            <a:off x="3498762" y="256756"/>
            <a:ext cx="5194476" cy="1456267"/>
          </a:xfrm>
        </p:spPr>
        <p:txBody>
          <a:bodyPr>
            <a:normAutofit/>
          </a:bodyPr>
          <a:lstStyle/>
          <a:p>
            <a:pPr algn="ctr"/>
            <a:r>
              <a:rPr lang="it-IT" sz="5400" b="1" i="1" dirty="0">
                <a:latin typeface="Baskerville Old Face" panose="02020602080505020303" pitchFamily="18" charset="0"/>
                <a:cs typeface="Angsana New" panose="02020603050405020304" pitchFamily="18" charset="-34"/>
              </a:rPr>
              <a:t>LE FAKE NEWS</a:t>
            </a:r>
          </a:p>
        </p:txBody>
      </p:sp>
      <p:sp>
        <p:nvSpPr>
          <p:cNvPr id="6" name="CasellaDiTesto 5">
            <a:extLst>
              <a:ext uri="{FF2B5EF4-FFF2-40B4-BE49-F238E27FC236}">
                <a16:creationId xmlns:a16="http://schemas.microsoft.com/office/drawing/2014/main" id="{7E7C06DB-642E-E54B-AA24-6170B25C59CC}"/>
              </a:ext>
            </a:extLst>
          </p:cNvPr>
          <p:cNvSpPr txBox="1"/>
          <p:nvPr/>
        </p:nvSpPr>
        <p:spPr>
          <a:xfrm>
            <a:off x="2762155" y="1553656"/>
            <a:ext cx="6667690" cy="4062651"/>
          </a:xfrm>
          <a:prstGeom prst="rect">
            <a:avLst/>
          </a:prstGeom>
          <a:noFill/>
        </p:spPr>
        <p:txBody>
          <a:bodyPr wrap="square">
            <a:spAutoFit/>
          </a:bodyPr>
          <a:lstStyle/>
          <a:p>
            <a:pPr algn="ctr"/>
            <a:r>
              <a:rPr lang="it-IT" sz="2000" i="0" dirty="0">
                <a:effectLst/>
                <a:latin typeface="Baskerville Old Face" panose="02020602080505020303" pitchFamily="18" charset="0"/>
              </a:rPr>
              <a:t>L'espressione in </a:t>
            </a:r>
            <a:r>
              <a:rPr lang="it-IT" sz="2000" dirty="0">
                <a:latin typeface="Baskerville Old Face" panose="02020602080505020303" pitchFamily="18" charset="0"/>
              </a:rPr>
              <a:t>lingua inglese</a:t>
            </a:r>
            <a:r>
              <a:rPr lang="it-IT" sz="2000" i="0" dirty="0">
                <a:effectLst/>
                <a:latin typeface="Baskerville Old Face" panose="02020602080505020303" pitchFamily="18" charset="0"/>
              </a:rPr>
              <a:t> </a:t>
            </a:r>
            <a:r>
              <a:rPr lang="it-IT" sz="2000" i="1" dirty="0">
                <a:effectLst/>
                <a:latin typeface="Baskerville Old Face" panose="02020602080505020303" pitchFamily="18" charset="0"/>
              </a:rPr>
              <a:t>Fake news</a:t>
            </a:r>
            <a:r>
              <a:rPr lang="it-IT" sz="2000" i="0" dirty="0">
                <a:effectLst/>
                <a:latin typeface="Baskerville Old Face" panose="02020602080505020303" pitchFamily="18" charset="0"/>
              </a:rPr>
              <a:t> e in </a:t>
            </a:r>
            <a:r>
              <a:rPr lang="it-IT" sz="2000" dirty="0">
                <a:latin typeface="Baskerville Old Face" panose="02020602080505020303" pitchFamily="18" charset="0"/>
              </a:rPr>
              <a:t>italiano</a:t>
            </a:r>
            <a:r>
              <a:rPr lang="it-IT" sz="2000" i="0" dirty="0">
                <a:effectLst/>
                <a:latin typeface="Baskerville Old Face" panose="02020602080505020303" pitchFamily="18" charset="0"/>
              </a:rPr>
              <a:t> false notizie, notizie fasulle, o ancora pseudonotizie, indica </a:t>
            </a:r>
            <a:r>
              <a:rPr lang="it-IT" sz="2000" dirty="0">
                <a:latin typeface="Baskerville Old Face" panose="02020602080505020303" pitchFamily="18" charset="0"/>
              </a:rPr>
              <a:t>articoli</a:t>
            </a:r>
            <a:r>
              <a:rPr lang="it-IT" sz="2000" i="0" dirty="0">
                <a:effectLst/>
                <a:latin typeface="Baskerville Old Face" panose="02020602080505020303" pitchFamily="18" charset="0"/>
              </a:rPr>
              <a:t> o pubblicazioni su </a:t>
            </a:r>
            <a:r>
              <a:rPr lang="it-IT" sz="2000" dirty="0">
                <a:latin typeface="Baskerville Old Face" panose="02020602080505020303" pitchFamily="18" charset="0"/>
              </a:rPr>
              <a:t>reti sociali</a:t>
            </a:r>
            <a:r>
              <a:rPr lang="it-IT" sz="2000" i="0" dirty="0">
                <a:effectLst/>
                <a:latin typeface="Baskerville Old Face" panose="02020602080505020303" pitchFamily="18" charset="0"/>
              </a:rPr>
              <a:t> redatti con </a:t>
            </a:r>
            <a:r>
              <a:rPr lang="it-IT" sz="2000" dirty="0">
                <a:latin typeface="Baskerville Old Face" panose="02020602080505020303" pitchFamily="18" charset="0"/>
              </a:rPr>
              <a:t>informazioni</a:t>
            </a:r>
            <a:r>
              <a:rPr lang="it-IT" sz="2000" i="0" dirty="0">
                <a:effectLst/>
                <a:latin typeface="Baskerville Old Face" panose="02020602080505020303" pitchFamily="18" charset="0"/>
              </a:rPr>
              <a:t> inventate, ingannevoli o distorte, resi pubblici con il deliberato intento di </a:t>
            </a:r>
            <a:r>
              <a:rPr lang="it-IT" sz="2000" dirty="0">
                <a:latin typeface="Baskerville Old Face" panose="02020602080505020303" pitchFamily="18" charset="0"/>
              </a:rPr>
              <a:t>disinformare</a:t>
            </a:r>
            <a:r>
              <a:rPr lang="it-IT" sz="2000" i="0" dirty="0">
                <a:effectLst/>
                <a:latin typeface="Baskerville Old Face" panose="02020602080505020303" pitchFamily="18" charset="0"/>
              </a:rPr>
              <a:t> o di creare scandalo attraverso i </a:t>
            </a:r>
            <a:r>
              <a:rPr lang="it-IT" sz="2000" dirty="0">
                <a:latin typeface="Baskerville Old Face" panose="02020602080505020303" pitchFamily="18" charset="0"/>
              </a:rPr>
              <a:t>mezzi di informazione</a:t>
            </a:r>
            <a:r>
              <a:rPr lang="it-IT" sz="2000" i="0" dirty="0">
                <a:effectLst/>
                <a:latin typeface="Baskerville Old Face" panose="02020602080505020303" pitchFamily="18" charset="0"/>
              </a:rPr>
              <a:t>, oppure di </a:t>
            </a:r>
            <a:r>
              <a:rPr lang="it-IT" sz="2000" dirty="0">
                <a:latin typeface="Baskerville Old Face" panose="02020602080505020303" pitchFamily="18" charset="0"/>
              </a:rPr>
              <a:t>attirare click</a:t>
            </a:r>
            <a:r>
              <a:rPr lang="it-IT" sz="2000" i="0" dirty="0">
                <a:effectLst/>
                <a:latin typeface="Baskerville Old Face" panose="02020602080505020303" pitchFamily="18" charset="0"/>
              </a:rPr>
              <a:t> su Internet.</a:t>
            </a:r>
          </a:p>
          <a:p>
            <a:pPr algn="ctr"/>
            <a:r>
              <a:rPr lang="it-IT" sz="2000" i="0" dirty="0">
                <a:effectLst/>
                <a:latin typeface="Baskerville Old Face" panose="02020602080505020303" pitchFamily="18" charset="0"/>
              </a:rPr>
              <a:t>Possono esserci vari strumenti per diffonderle, nella </a:t>
            </a:r>
            <a:r>
              <a:rPr lang="it-IT" sz="2000" dirty="0">
                <a:latin typeface="Baskerville Old Face" panose="02020602080505020303" pitchFamily="18" charset="0"/>
              </a:rPr>
              <a:t>società dell'informazione</a:t>
            </a:r>
            <a:r>
              <a:rPr lang="it-IT" sz="2000" i="0" dirty="0">
                <a:effectLst/>
                <a:latin typeface="Baskerville Old Face" panose="02020602080505020303" pitchFamily="18" charset="0"/>
              </a:rPr>
              <a:t> sono veicolate dai </a:t>
            </a:r>
            <a:r>
              <a:rPr lang="it-IT" sz="2000" dirty="0">
                <a:latin typeface="Baskerville Old Face" panose="02020602080505020303" pitchFamily="18" charset="0"/>
              </a:rPr>
              <a:t>mezzi di comunicazione di massa,</a:t>
            </a:r>
            <a:r>
              <a:rPr lang="it-IT" sz="2000" i="0" dirty="0">
                <a:effectLst/>
                <a:latin typeface="Baskerville Old Face" panose="02020602080505020303" pitchFamily="18" charset="0"/>
              </a:rPr>
              <a:t> ovvero le </a:t>
            </a:r>
            <a:r>
              <a:rPr lang="it-IT" sz="2000" dirty="0">
                <a:latin typeface="Baskerville Old Face" panose="02020602080505020303" pitchFamily="18" charset="0"/>
              </a:rPr>
              <a:t>emittenti televisive</a:t>
            </a:r>
            <a:r>
              <a:rPr lang="it-IT" sz="2000" i="0" dirty="0">
                <a:effectLst/>
                <a:latin typeface="Baskerville Old Face" panose="02020602080505020303" pitchFamily="18" charset="0"/>
              </a:rPr>
              <a:t> e le </a:t>
            </a:r>
            <a:r>
              <a:rPr lang="it-IT" sz="2000" dirty="0">
                <a:latin typeface="Baskerville Old Face" panose="02020602080505020303" pitchFamily="18" charset="0"/>
              </a:rPr>
              <a:t>testate giornalistiche</a:t>
            </a:r>
            <a:r>
              <a:rPr lang="it-IT" sz="2000" i="0" dirty="0">
                <a:effectLst/>
                <a:latin typeface="Baskerville Old Face" panose="02020602080505020303" pitchFamily="18" charset="0"/>
              </a:rPr>
              <a:t>. Tuttavia con l'avvento di </a:t>
            </a:r>
            <a:r>
              <a:rPr lang="it-IT" sz="2000" dirty="0">
                <a:latin typeface="Baskerville Old Face" panose="02020602080505020303" pitchFamily="18" charset="0"/>
              </a:rPr>
              <a:t>Internet</a:t>
            </a:r>
            <a:r>
              <a:rPr lang="it-IT" sz="2000" i="0" dirty="0">
                <a:effectLst/>
                <a:latin typeface="Baskerville Old Face" panose="02020602080505020303" pitchFamily="18" charset="0"/>
              </a:rPr>
              <a:t>, soprattutto con la condivisione dei </a:t>
            </a:r>
            <a:r>
              <a:rPr lang="it-IT" sz="2000" dirty="0">
                <a:latin typeface="Baskerville Old Face" panose="02020602080505020303" pitchFamily="18" charset="0"/>
              </a:rPr>
              <a:t>media sociali</a:t>
            </a:r>
            <a:r>
              <a:rPr lang="it-IT" sz="2000" i="0" dirty="0">
                <a:effectLst/>
                <a:latin typeface="Baskerville Old Face" panose="02020602080505020303" pitchFamily="18" charset="0"/>
              </a:rPr>
              <a:t>, è aumentata la diffusione di notizie false.</a:t>
            </a:r>
          </a:p>
          <a:p>
            <a:endParaRPr lang="it-IT" b="1" i="1" dirty="0"/>
          </a:p>
        </p:txBody>
      </p:sp>
    </p:spTree>
    <p:extLst>
      <p:ext uri="{BB962C8B-B14F-4D97-AF65-F5344CB8AC3E}">
        <p14:creationId xmlns:p14="http://schemas.microsoft.com/office/powerpoint/2010/main" val="54512042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E95EFC5-40DE-4D1B-BE18-5DB55A2FC822}"/>
              </a:ext>
            </a:extLst>
          </p:cNvPr>
          <p:cNvPicPr>
            <a:picLocks noChangeAspect="1"/>
          </p:cNvPicPr>
          <p:nvPr/>
        </p:nvPicPr>
        <p:blipFill>
          <a:blip r:embed="rId2">
            <a:lum bright="70000" contrast="-70000"/>
          </a:blip>
          <a:stretch>
            <a:fillRect/>
          </a:stretch>
        </p:blipFill>
        <p:spPr>
          <a:xfrm>
            <a:off x="0" y="0"/>
            <a:ext cx="12192000" cy="6880446"/>
          </a:xfrm>
          <a:prstGeom prst="rect">
            <a:avLst/>
          </a:prstGeom>
        </p:spPr>
      </p:pic>
      <p:sp>
        <p:nvSpPr>
          <p:cNvPr id="2" name="Titolo 1">
            <a:extLst>
              <a:ext uri="{FF2B5EF4-FFF2-40B4-BE49-F238E27FC236}">
                <a16:creationId xmlns:a16="http://schemas.microsoft.com/office/drawing/2014/main" id="{25829451-A8E2-E646-A79B-94BF85F1B0D1}"/>
              </a:ext>
            </a:extLst>
          </p:cNvPr>
          <p:cNvSpPr>
            <a:spLocks noGrp="1"/>
          </p:cNvSpPr>
          <p:nvPr>
            <p:ph type="title"/>
          </p:nvPr>
        </p:nvSpPr>
        <p:spPr>
          <a:xfrm>
            <a:off x="1" y="263428"/>
            <a:ext cx="12192000" cy="1456267"/>
          </a:xfrm>
        </p:spPr>
        <p:txBody>
          <a:bodyPr>
            <a:noAutofit/>
          </a:bodyPr>
          <a:lstStyle/>
          <a:p>
            <a:pPr algn="ctr"/>
            <a:r>
              <a:rPr lang="it-IT" sz="5400" b="1" i="1" dirty="0">
                <a:latin typeface="Baskerville Old Face" panose="02020602080505020303" pitchFamily="18" charset="0"/>
                <a:cs typeface="Angsana New" panose="02020603050405020304" pitchFamily="18" charset="-34"/>
              </a:rPr>
              <a:t>LE IDEE SI POSSONO DISCUTERE LE PERSONE SI  DEVONO RISPETTARE</a:t>
            </a:r>
          </a:p>
        </p:txBody>
      </p:sp>
      <p:sp>
        <p:nvSpPr>
          <p:cNvPr id="5" name="CasellaDiTesto 4">
            <a:extLst>
              <a:ext uri="{FF2B5EF4-FFF2-40B4-BE49-F238E27FC236}">
                <a16:creationId xmlns:a16="http://schemas.microsoft.com/office/drawing/2014/main" id="{CC88A3DE-8ABB-4310-B56F-D5C075ADA140}"/>
              </a:ext>
            </a:extLst>
          </p:cNvPr>
          <p:cNvSpPr txBox="1"/>
          <p:nvPr/>
        </p:nvSpPr>
        <p:spPr>
          <a:xfrm>
            <a:off x="924729" y="1719695"/>
            <a:ext cx="10342535" cy="3785652"/>
          </a:xfrm>
          <a:prstGeom prst="rect">
            <a:avLst/>
          </a:prstGeom>
          <a:noFill/>
        </p:spPr>
        <p:txBody>
          <a:bodyPr wrap="square" rtlCol="0">
            <a:spAutoFit/>
          </a:bodyPr>
          <a:lstStyle/>
          <a:p>
            <a:pPr algn="ctr"/>
            <a:r>
              <a:rPr lang="it-IT" sz="2000" dirty="0">
                <a:latin typeface="Baskerville Old Face" panose="02020602080505020303" pitchFamily="18" charset="0"/>
              </a:rPr>
              <a:t>-Non trasformo chi sostiene opinioni che non condivido in un nemico da annientare.</a:t>
            </a:r>
          </a:p>
          <a:p>
            <a:pPr algn="ctr"/>
            <a:r>
              <a:rPr lang="it-IT" sz="2000" dirty="0">
                <a:latin typeface="Baskerville Old Face" panose="02020602080505020303" pitchFamily="18" charset="0"/>
              </a:rPr>
              <a:t>-Mi batto per le mie idee e contrasto quelle che ritengo sbagliate, ma lo faccio portando sempre il confronto sul piano dei contenuti.</a:t>
            </a:r>
          </a:p>
          <a:p>
            <a:pPr algn="ctr"/>
            <a:r>
              <a:rPr lang="it-IT" sz="2000" dirty="0">
                <a:latin typeface="Baskerville Old Face" panose="02020602080505020303" pitchFamily="18" charset="0"/>
              </a:rPr>
              <a:t> -Rispetto il mio interlocutore e la sua sfera personale, non lo derido, non gli attribuisco affermazioni che non ha mai fatto.</a:t>
            </a:r>
          </a:p>
          <a:p>
            <a:pPr algn="ctr"/>
            <a:r>
              <a:rPr lang="it-IT" sz="2000" dirty="0">
                <a:latin typeface="Baskerville Old Face" panose="02020602080505020303" pitchFamily="18" charset="0"/>
              </a:rPr>
              <a:t> -Per fortuna non tutti la pensiamo nello stesso modo.</a:t>
            </a:r>
          </a:p>
          <a:p>
            <a:pPr algn="ctr"/>
            <a:r>
              <a:rPr lang="it-IT" sz="2000" dirty="0">
                <a:latin typeface="Baskerville Old Face" panose="02020602080505020303" pitchFamily="18" charset="0"/>
              </a:rPr>
              <a:t>-Il bello della comunicazione è proprio il permettere uno scambio di idee, pensieri, riflessioni con altri essere umani che spesso non la pensano come noi.</a:t>
            </a:r>
          </a:p>
          <a:p>
            <a:pPr algn="ctr"/>
            <a:r>
              <a:rPr lang="it-IT" sz="2000" dirty="0">
                <a:latin typeface="Baskerville Old Face" panose="02020602080505020303" pitchFamily="18" charset="0"/>
              </a:rPr>
              <a:t>-Di questa diversità di pensiero facciamone un punto di forza, un modo per crescere e migliorare la nostra persona.</a:t>
            </a:r>
          </a:p>
          <a:p>
            <a:pPr algn="ctr"/>
            <a:r>
              <a:rPr lang="it-IT" sz="2000" dirty="0">
                <a:latin typeface="Baskerville Old Face" panose="02020602080505020303" pitchFamily="18" charset="0"/>
              </a:rPr>
              <a:t>-Chi non la pensa come noi non deve essere visto come un nemico ma come qualcuno da cui imparare qualcosa</a:t>
            </a:r>
          </a:p>
        </p:txBody>
      </p:sp>
      <p:pic>
        <p:nvPicPr>
          <p:cNvPr id="6" name="Immagine 5">
            <a:extLst>
              <a:ext uri="{FF2B5EF4-FFF2-40B4-BE49-F238E27FC236}">
                <a16:creationId xmlns:a16="http://schemas.microsoft.com/office/drawing/2014/main" id="{43FA9D83-C1C5-4471-AB6C-C237DBC84B49}"/>
              </a:ext>
            </a:extLst>
          </p:cNvPr>
          <p:cNvPicPr>
            <a:picLocks noChangeAspect="1"/>
          </p:cNvPicPr>
          <p:nvPr/>
        </p:nvPicPr>
        <p:blipFill>
          <a:blip r:embed="rId3"/>
          <a:stretch>
            <a:fillRect/>
          </a:stretch>
        </p:blipFill>
        <p:spPr>
          <a:xfrm>
            <a:off x="10449463" y="5227826"/>
            <a:ext cx="1493649" cy="1493649"/>
          </a:xfrm>
          <a:prstGeom prst="rect">
            <a:avLst/>
          </a:prstGeom>
        </p:spPr>
      </p:pic>
    </p:spTree>
    <p:extLst>
      <p:ext uri="{BB962C8B-B14F-4D97-AF65-F5344CB8AC3E}">
        <p14:creationId xmlns:p14="http://schemas.microsoft.com/office/powerpoint/2010/main" val="3728916894"/>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DB2DA06-63CA-4C14-9383-F7DD6B0945D7}"/>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6200"/>
                    </a14:imgEffect>
                  </a14:imgLayer>
                </a14:imgProps>
              </a:ext>
            </a:extLst>
          </a:blip>
          <a:stretch>
            <a:fillRect/>
          </a:stretch>
        </p:blipFill>
        <p:spPr>
          <a:xfrm>
            <a:off x="0" y="0"/>
            <a:ext cx="12192000" cy="6858000"/>
          </a:xfrm>
          <a:prstGeom prst="rect">
            <a:avLst/>
          </a:prstGeom>
        </p:spPr>
      </p:pic>
      <p:sp>
        <p:nvSpPr>
          <p:cNvPr id="11" name="CasellaDiTesto 10">
            <a:extLst>
              <a:ext uri="{FF2B5EF4-FFF2-40B4-BE49-F238E27FC236}">
                <a16:creationId xmlns:a16="http://schemas.microsoft.com/office/drawing/2014/main" id="{A9FEEFC4-139E-429B-9418-AE3500796EAE}"/>
              </a:ext>
            </a:extLst>
          </p:cNvPr>
          <p:cNvSpPr txBox="1"/>
          <p:nvPr/>
        </p:nvSpPr>
        <p:spPr>
          <a:xfrm>
            <a:off x="2047700" y="1864793"/>
            <a:ext cx="8096597" cy="1938992"/>
          </a:xfrm>
          <a:prstGeom prst="rect">
            <a:avLst/>
          </a:prstGeom>
          <a:noFill/>
        </p:spPr>
        <p:txBody>
          <a:bodyPr wrap="square" rtlCol="0">
            <a:spAutoFit/>
          </a:bodyPr>
          <a:lstStyle/>
          <a:p>
            <a:pPr algn="ctr"/>
            <a:r>
              <a:rPr lang="it-IT" sz="2000" dirty="0">
                <a:latin typeface="Baskerville Old Face" panose="02020602080505020303" pitchFamily="18" charset="0"/>
              </a:rPr>
              <a:t>Lo scopo dichiarato del Manifesto della Comunicazione Non Ostile è quello di aiutare a comunicare meglio, in maniera più chiara, semplice ed efficace, rispettando il prossimo ed evitando comportamenti ostili e lesivi della dignità umana. Il Manifesto è un intero movimento per la divulgazione di tali regole, la dice lunga su come oggi la comunicazione sia poco o per nulla regolamentata.</a:t>
            </a:r>
          </a:p>
        </p:txBody>
      </p:sp>
      <p:sp>
        <p:nvSpPr>
          <p:cNvPr id="5" name="CasellaDiTesto 4">
            <a:extLst>
              <a:ext uri="{FF2B5EF4-FFF2-40B4-BE49-F238E27FC236}">
                <a16:creationId xmlns:a16="http://schemas.microsoft.com/office/drawing/2014/main" id="{9183E4F0-4BFA-45FB-AC0D-21D08B816E6F}"/>
              </a:ext>
            </a:extLst>
          </p:cNvPr>
          <p:cNvSpPr txBox="1"/>
          <p:nvPr/>
        </p:nvSpPr>
        <p:spPr>
          <a:xfrm>
            <a:off x="379615" y="134523"/>
            <a:ext cx="11432769" cy="1631216"/>
          </a:xfrm>
          <a:prstGeom prst="rect">
            <a:avLst/>
          </a:prstGeom>
          <a:noFill/>
        </p:spPr>
        <p:txBody>
          <a:bodyPr wrap="square" rtlCol="0">
            <a:spAutoFit/>
          </a:bodyPr>
          <a:lstStyle/>
          <a:p>
            <a:pPr algn="ctr"/>
            <a:r>
              <a:rPr lang="it-IT" sz="5000" dirty="0">
                <a:latin typeface="Baskerville Old Face" panose="02020602080505020303" pitchFamily="18" charset="0"/>
              </a:rPr>
              <a:t>MANIFESTO DELLA COMUNICAZIONE NON OSTILE</a:t>
            </a:r>
          </a:p>
        </p:txBody>
      </p:sp>
      <p:pic>
        <p:nvPicPr>
          <p:cNvPr id="6" name="Immagine 5">
            <a:extLst>
              <a:ext uri="{FF2B5EF4-FFF2-40B4-BE49-F238E27FC236}">
                <a16:creationId xmlns:a16="http://schemas.microsoft.com/office/drawing/2014/main" id="{A38E4D90-0D43-44EE-9115-8BE69DBE64BD}"/>
              </a:ext>
            </a:extLst>
          </p:cNvPr>
          <p:cNvPicPr>
            <a:picLocks noChangeAspect="1"/>
          </p:cNvPicPr>
          <p:nvPr/>
        </p:nvPicPr>
        <p:blipFill rotWithShape="1">
          <a:blip r:embed="rId6"/>
          <a:srcRect l="-159" r="6337"/>
          <a:stretch/>
        </p:blipFill>
        <p:spPr>
          <a:xfrm>
            <a:off x="3457728" y="3888657"/>
            <a:ext cx="5276537" cy="1558424"/>
          </a:xfrm>
          <a:prstGeom prst="rect">
            <a:avLst/>
          </a:prstGeom>
        </p:spPr>
      </p:pic>
      <p:pic>
        <p:nvPicPr>
          <p:cNvPr id="7" name="Immagine 6">
            <a:extLst>
              <a:ext uri="{FF2B5EF4-FFF2-40B4-BE49-F238E27FC236}">
                <a16:creationId xmlns:a16="http://schemas.microsoft.com/office/drawing/2014/main" id="{15D17430-81DA-4890-AC59-F6FF43817502}"/>
              </a:ext>
            </a:extLst>
          </p:cNvPr>
          <p:cNvPicPr>
            <a:picLocks noChangeAspect="1"/>
          </p:cNvPicPr>
          <p:nvPr/>
        </p:nvPicPr>
        <p:blipFill>
          <a:blip r:embed="rId7"/>
          <a:stretch>
            <a:fillRect/>
          </a:stretch>
        </p:blipFill>
        <p:spPr>
          <a:xfrm>
            <a:off x="3731635" y="5531953"/>
            <a:ext cx="4728726" cy="667062"/>
          </a:xfrm>
          <a:prstGeom prst="rect">
            <a:avLst/>
          </a:prstGeom>
        </p:spPr>
      </p:pic>
      <p:pic>
        <p:nvPicPr>
          <p:cNvPr id="15" name="Marco Mengoni - Guerriero - Karaoke con testo">
            <a:hlinkClick r:id="" action="ppaction://media"/>
            <a:extLst>
              <a:ext uri="{FF2B5EF4-FFF2-40B4-BE49-F238E27FC236}">
                <a16:creationId xmlns:a16="http://schemas.microsoft.com/office/drawing/2014/main" id="{CA3663C6-EBA8-447C-A3C7-B11E45ABA54C}"/>
              </a:ext>
            </a:extLst>
          </p:cNvPr>
          <p:cNvPicPr>
            <a:picLocks noChangeAspect="1"/>
          </p:cNvPicPr>
          <p:nvPr>
            <a:audioFile r:link="rId1"/>
            <p:extLst>
              <p:ext uri="{DAA4B4D4-6D71-4841-9C94-3DE7FCFB9230}">
                <p14:media xmlns:p14="http://schemas.microsoft.com/office/powerpoint/2010/main" r:embed="rId2">
                  <p14:trim st="5707"/>
                </p14:media>
              </p:ext>
            </p:extLst>
          </p:nvPr>
        </p:nvPicPr>
        <p:blipFill>
          <a:blip r:embed="rId8"/>
          <a:stretch>
            <a:fillRect/>
          </a:stretch>
        </p:blipFill>
        <p:spPr>
          <a:xfrm>
            <a:off x="11507584" y="5944409"/>
            <a:ext cx="609600" cy="609600"/>
          </a:xfrm>
          <a:prstGeom prst="rect">
            <a:avLst/>
          </a:prstGeom>
        </p:spPr>
      </p:pic>
    </p:spTree>
    <p:extLst>
      <p:ext uri="{BB962C8B-B14F-4D97-AF65-F5344CB8AC3E}">
        <p14:creationId xmlns:p14="http://schemas.microsoft.com/office/powerpoint/2010/main" val="2609428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remove"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A1A9D53A-BDF6-4B68-8C27-D1656190F05B}"/>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25829451-A8E2-E646-A79B-94BF85F1B0D1}"/>
              </a:ext>
            </a:extLst>
          </p:cNvPr>
          <p:cNvSpPr>
            <a:spLocks noGrp="1"/>
          </p:cNvSpPr>
          <p:nvPr>
            <p:ph type="title"/>
          </p:nvPr>
        </p:nvSpPr>
        <p:spPr>
          <a:xfrm>
            <a:off x="1024001" y="-83770"/>
            <a:ext cx="10131425" cy="1456267"/>
          </a:xfrm>
        </p:spPr>
        <p:txBody>
          <a:bodyPr>
            <a:normAutofit/>
          </a:bodyPr>
          <a:lstStyle/>
          <a:p>
            <a:pPr algn="ctr"/>
            <a:r>
              <a:rPr lang="it-IT" sz="5400" b="1" i="1" dirty="0">
                <a:latin typeface="Baskerville Old Face" panose="02020602080505020303" pitchFamily="18" charset="0"/>
                <a:cs typeface="Angsana New" panose="02020603050405020304" pitchFamily="18" charset="-34"/>
              </a:rPr>
              <a:t>IL RAZZISMO</a:t>
            </a:r>
          </a:p>
        </p:txBody>
      </p:sp>
      <p:sp>
        <p:nvSpPr>
          <p:cNvPr id="6" name="CasellaDiTesto 5">
            <a:extLst>
              <a:ext uri="{FF2B5EF4-FFF2-40B4-BE49-F238E27FC236}">
                <a16:creationId xmlns:a16="http://schemas.microsoft.com/office/drawing/2014/main" id="{7E7C06DB-642E-E54B-AA24-6170B25C59CC}"/>
              </a:ext>
            </a:extLst>
          </p:cNvPr>
          <p:cNvSpPr txBox="1"/>
          <p:nvPr/>
        </p:nvSpPr>
        <p:spPr>
          <a:xfrm>
            <a:off x="536946" y="1023425"/>
            <a:ext cx="5287346" cy="646331"/>
          </a:xfrm>
          <a:prstGeom prst="rect">
            <a:avLst/>
          </a:prstGeom>
          <a:noFill/>
        </p:spPr>
        <p:txBody>
          <a:bodyPr wrap="square">
            <a:spAutoFit/>
          </a:bodyPr>
          <a:lstStyle/>
          <a:p>
            <a:pPr algn="l"/>
            <a:endParaRPr lang="it-IT" b="0" i="0" dirty="0">
              <a:effectLst/>
            </a:endParaRPr>
          </a:p>
          <a:p>
            <a:endParaRPr lang="it-IT" b="1" i="1" dirty="0"/>
          </a:p>
        </p:txBody>
      </p:sp>
      <p:pic>
        <p:nvPicPr>
          <p:cNvPr id="8" name="Immagine 7">
            <a:extLst>
              <a:ext uri="{FF2B5EF4-FFF2-40B4-BE49-F238E27FC236}">
                <a16:creationId xmlns:a16="http://schemas.microsoft.com/office/drawing/2014/main" id="{B4A1C470-2B95-4104-AC91-82D87F38D8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5" b="95603" l="2568" r="97432">
                        <a14:foregroundMark x1="33949" y1="36808" x2="35714" y2="40391"/>
                        <a14:foregroundMark x1="52774" y1="38762" x2="51846" y2="42671"/>
                        <a14:foregroundMark x1="55056" y1="29153" x2="52774" y2="38762"/>
                        <a14:foregroundMark x1="53772" y1="31596" x2="54334" y2="30293"/>
                        <a14:foregroundMark x1="54334" y1="30293" x2="54655" y2="27524"/>
                        <a14:foregroundMark x1="55136" y1="26221" x2="54815" y2="27036"/>
                        <a14:foregroundMark x1="89326" y1="28339" x2="89085" y2="82248"/>
                        <a14:foregroundMark x1="93820" y1="36808" x2="93820" y2="60912"/>
                        <a14:foregroundMark x1="97592" y1="38111" x2="93981" y2="53746"/>
                        <a14:foregroundMark x1="87239" y1="94951" x2="87400" y2="95765"/>
                        <a14:foregroundMark x1="10915" y1="25407" x2="10754" y2="93485"/>
                        <a14:foregroundMark x1="6665" y1="44788" x2="6581" y2="46743"/>
                        <a14:foregroundMark x1="7223" y1="31759" x2="6665" y2="44788"/>
                        <a14:foregroundMark x1="6581" y1="46743" x2="7945" y2="52932"/>
                        <a14:foregroundMark x1="2568" y1="34039" x2="3772" y2="39739"/>
                        <a14:foregroundMark x1="45345" y1="14658" x2="45746" y2="46906"/>
                        <a14:foregroundMark x1="40931" y1="20358" x2="42215" y2="35993"/>
                        <a14:foregroundMark x1="50401" y1="22313" x2="49037" y2="42671"/>
                        <a14:foregroundMark x1="53291" y1="38762" x2="53291" y2="38762"/>
                        <a14:foregroundMark x1="53291" y1="38762" x2="52488" y2="38762"/>
                        <a14:backgroundMark x1="43820" y1="31596" x2="43740" y2="29805"/>
                        <a14:backgroundMark x1="43900" y1="37459" x2="43805" y2="35461"/>
                        <a14:backgroundMark x1="47913" y1="31433" x2="47913" y2="29153"/>
                        <a14:backgroundMark x1="47432" y1="36971" x2="48074" y2="31107"/>
                        <a14:backgroundMark x1="54575" y1="43485" x2="54494" y2="40879"/>
                        <a14:backgroundMark x1="51204" y1="35505" x2="51364" y2="34365"/>
                        <a14:backgroundMark x1="70626" y1="53257" x2="70626" y2="53257"/>
                        <a14:backgroundMark x1="6421" y1="44788" x2="6421" y2="44788"/>
                      </a14:backgroundRemoval>
                    </a14:imgEffect>
                  </a14:imgLayer>
                </a14:imgProps>
              </a:ext>
            </a:extLst>
          </a:blip>
          <a:stretch>
            <a:fillRect/>
          </a:stretch>
        </p:blipFill>
        <p:spPr>
          <a:xfrm>
            <a:off x="3274971" y="4886793"/>
            <a:ext cx="5098642" cy="2512493"/>
          </a:xfrm>
          <a:prstGeom prst="rect">
            <a:avLst/>
          </a:prstGeom>
        </p:spPr>
      </p:pic>
      <p:sp>
        <p:nvSpPr>
          <p:cNvPr id="5" name="CasellaDiTesto 4">
            <a:extLst>
              <a:ext uri="{FF2B5EF4-FFF2-40B4-BE49-F238E27FC236}">
                <a16:creationId xmlns:a16="http://schemas.microsoft.com/office/drawing/2014/main" id="{45819B49-7C60-45D4-92BB-169DB17CFF68}"/>
              </a:ext>
            </a:extLst>
          </p:cNvPr>
          <p:cNvSpPr txBox="1"/>
          <p:nvPr/>
        </p:nvSpPr>
        <p:spPr>
          <a:xfrm>
            <a:off x="367644" y="893499"/>
            <a:ext cx="11444140" cy="4678204"/>
          </a:xfrm>
          <a:prstGeom prst="rect">
            <a:avLst/>
          </a:prstGeom>
          <a:noFill/>
        </p:spPr>
        <p:txBody>
          <a:bodyPr wrap="square" rtlCol="0">
            <a:spAutoFit/>
          </a:bodyPr>
          <a:lstStyle/>
          <a:p>
            <a:pPr algn="ctr"/>
            <a:r>
              <a:rPr lang="it-IT" sz="2000" i="0" dirty="0">
                <a:effectLst/>
                <a:latin typeface="Baskerville Old Face" panose="02020602080505020303" pitchFamily="18" charset="0"/>
              </a:rPr>
              <a:t>Le persone si devono rispettare nonostante il colore, l’orientamento sessuale e polit</a:t>
            </a:r>
            <a:r>
              <a:rPr lang="it-IT" sz="2000" dirty="0">
                <a:latin typeface="Baskerville Old Face" panose="02020602080505020303" pitchFamily="18" charset="0"/>
              </a:rPr>
              <a:t>ico</a:t>
            </a:r>
            <a:r>
              <a:rPr lang="it-IT" sz="2000" i="0" dirty="0">
                <a:effectLst/>
                <a:latin typeface="Baskerville Old Face" panose="02020602080505020303" pitchFamily="18" charset="0"/>
              </a:rPr>
              <a:t>, la religione, l’etnia ecc.… ci sono varie forme di razzismo. Il termine razzismo nella sua definizione più semplice si riferisce ad un'idea, preconcetta</a:t>
            </a:r>
            <a:r>
              <a:rPr lang="it-IT" sz="2000" i="0" baseline="30000" dirty="0">
                <a:effectLst/>
                <a:latin typeface="Baskerville Old Face" panose="02020602080505020303" pitchFamily="18" charset="0"/>
              </a:rPr>
              <a:t> </a:t>
            </a:r>
            <a:r>
              <a:rPr lang="it-IT" sz="2000" i="0" dirty="0">
                <a:effectLst/>
                <a:latin typeface="Baskerville Old Face" panose="02020602080505020303" pitchFamily="18" charset="0"/>
              </a:rPr>
              <a:t>e scientificamente errata, come dimostrato dalla </a:t>
            </a:r>
            <a:r>
              <a:rPr lang="it-IT" sz="2000" dirty="0">
                <a:latin typeface="Baskerville Old Face" panose="02020602080505020303" pitchFamily="18" charset="0"/>
              </a:rPr>
              <a:t>genetica delle popolazioni </a:t>
            </a:r>
            <a:r>
              <a:rPr lang="it-IT" sz="2000" i="0" dirty="0">
                <a:effectLst/>
                <a:latin typeface="Baskerville Old Face" panose="02020602080505020303" pitchFamily="18" charset="0"/>
              </a:rPr>
              <a:t>e da molti altri approcci metodologici, che la </a:t>
            </a:r>
            <a:r>
              <a:rPr lang="it-IT" sz="2000" dirty="0">
                <a:latin typeface="Baskerville Old Face" panose="02020602080505020303" pitchFamily="18" charset="0"/>
              </a:rPr>
              <a:t>specie umana</a:t>
            </a:r>
            <a:r>
              <a:rPr lang="it-IT" sz="2000" i="0" dirty="0">
                <a:effectLst/>
                <a:latin typeface="Baskerville Old Face" panose="02020602080505020303" pitchFamily="18" charset="0"/>
              </a:rPr>
              <a:t> possa essere suddivisibile in </a:t>
            </a:r>
            <a:r>
              <a:rPr lang="it-IT" sz="2000" dirty="0">
                <a:latin typeface="Baskerville Old Face" panose="02020602080505020303" pitchFamily="18" charset="0"/>
              </a:rPr>
              <a:t>razze</a:t>
            </a:r>
            <a:r>
              <a:rPr lang="it-IT" sz="2000" i="0" dirty="0">
                <a:effectLst/>
                <a:latin typeface="Baskerville Old Face" panose="02020602080505020303" pitchFamily="18" charset="0"/>
              </a:rPr>
              <a:t> </a:t>
            </a:r>
            <a:r>
              <a:rPr lang="it-IT" sz="2000" dirty="0">
                <a:latin typeface="Baskerville Old Face" panose="02020602080505020303" pitchFamily="18" charset="0"/>
              </a:rPr>
              <a:t>biologicamente </a:t>
            </a:r>
            <a:r>
              <a:rPr lang="it-IT" sz="2000" i="0" dirty="0">
                <a:effectLst/>
                <a:latin typeface="Baskerville Old Face" panose="02020602080505020303" pitchFamily="18" charset="0"/>
              </a:rPr>
              <a:t>distinte, caratterizzate da diverse capacità intellettive, valoriali, etiche e/o morali, con la conseguente convinzione che sia possibile determinare una </a:t>
            </a:r>
            <a:r>
              <a:rPr lang="it-IT" sz="2000" dirty="0">
                <a:latin typeface="Baskerville Old Face" panose="02020602080505020303" pitchFamily="18" charset="0"/>
              </a:rPr>
              <a:t>gerarchia </a:t>
            </a:r>
            <a:r>
              <a:rPr lang="it-IT" sz="2000" i="0" dirty="0">
                <a:effectLst/>
                <a:latin typeface="Baskerville Old Face" panose="02020602080505020303" pitchFamily="18" charset="0"/>
              </a:rPr>
              <a:t>secondo cui un particolare, ipotetico, raggruppamento razzialmente definito possa essere definito superiore o inferiore a un altro.</a:t>
            </a:r>
          </a:p>
          <a:p>
            <a:pPr algn="ctr"/>
            <a:r>
              <a:rPr lang="it-IT" sz="2000" i="0" dirty="0">
                <a:effectLst/>
                <a:latin typeface="Baskerville Old Face" panose="02020602080505020303" pitchFamily="18" charset="0"/>
              </a:rPr>
              <a:t>In "senso stretto" il razzismo, come teoria della divisione biologica dell'umanità in razze superiori e inferiori, è un fenomeno relativamente recente. In senso più ampio invece si tratta di una generale antica tendenza a </a:t>
            </a:r>
            <a:r>
              <a:rPr lang="it-IT" sz="2000" dirty="0">
                <a:latin typeface="Baskerville Old Face" panose="02020602080505020303" pitchFamily="18" charset="0"/>
              </a:rPr>
              <a:t>discriminare </a:t>
            </a:r>
            <a:r>
              <a:rPr lang="it-IT" sz="2000" i="0" dirty="0">
                <a:effectLst/>
                <a:latin typeface="Baskerville Old Face" panose="02020602080505020303" pitchFamily="18" charset="0"/>
              </a:rPr>
              <a:t>i 'diversi' (nazioni, culture, classi sociali inferiori), e la principale funzione del razzismo, in tutte le varianti, fu sempre di giustificare qualche forma di discriminazione o oppressione.</a:t>
            </a:r>
          </a:p>
          <a:p>
            <a:pPr algn="ctr"/>
            <a:r>
              <a:rPr lang="it-IT" sz="2000" i="0" dirty="0">
                <a:effectLst/>
                <a:latin typeface="Baskerville Old Face" panose="02020602080505020303" pitchFamily="18" charset="0"/>
              </a:rPr>
              <a:t>Nel </a:t>
            </a:r>
            <a:r>
              <a:rPr lang="it-IT" sz="2000" dirty="0">
                <a:latin typeface="Baskerville Old Face" panose="02020602080505020303" pitchFamily="18" charset="0"/>
              </a:rPr>
              <a:t>1950</a:t>
            </a:r>
            <a:r>
              <a:rPr lang="it-IT" sz="2000" i="0" dirty="0">
                <a:effectLst/>
                <a:latin typeface="Baskerville Old Face" panose="02020602080505020303" pitchFamily="18" charset="0"/>
              </a:rPr>
              <a:t>, il documento </a:t>
            </a:r>
            <a:r>
              <a:rPr lang="it-IT" sz="2000" dirty="0">
                <a:latin typeface="Baskerville Old Face" panose="02020602080505020303" pitchFamily="18" charset="0"/>
              </a:rPr>
              <a:t>dichiarazione sulla razza</a:t>
            </a:r>
            <a:r>
              <a:rPr lang="it-IT" sz="2000" i="0" dirty="0">
                <a:effectLst/>
                <a:latin typeface="Baskerville Old Face" panose="02020602080505020303" pitchFamily="18" charset="0"/>
              </a:rPr>
              <a:t> dell'UNESCO è stato il primo documento ad aver negato ufficialmente la correlazione tra la differenza fenotipica nelle </a:t>
            </a:r>
            <a:r>
              <a:rPr lang="it-IT" sz="2000" dirty="0">
                <a:latin typeface="Baskerville Old Face" panose="02020602080505020303" pitchFamily="18" charset="0"/>
              </a:rPr>
              <a:t>razze</a:t>
            </a:r>
            <a:r>
              <a:rPr lang="it-IT" sz="2000" i="0" dirty="0">
                <a:effectLst/>
                <a:latin typeface="Baskerville Old Face" panose="02020602080505020303" pitchFamily="18" charset="0"/>
              </a:rPr>
              <a:t> umane e la differenza nelle caratteristiche psicologiche, intellettive e comportamentali.</a:t>
            </a:r>
          </a:p>
          <a:p>
            <a:endParaRPr lang="it-IT" dirty="0"/>
          </a:p>
        </p:txBody>
      </p:sp>
      <p:pic>
        <p:nvPicPr>
          <p:cNvPr id="10" name="Immagine 9">
            <a:extLst>
              <a:ext uri="{FF2B5EF4-FFF2-40B4-BE49-F238E27FC236}">
                <a16:creationId xmlns:a16="http://schemas.microsoft.com/office/drawing/2014/main" id="{C3198958-08EB-4826-8E12-B2A2C36D147D}"/>
              </a:ext>
            </a:extLst>
          </p:cNvPr>
          <p:cNvPicPr>
            <a:picLocks noChangeAspect="1"/>
          </p:cNvPicPr>
          <p:nvPr/>
        </p:nvPicPr>
        <p:blipFill>
          <a:blip r:embed="rId5"/>
          <a:stretch>
            <a:fillRect/>
          </a:stretch>
        </p:blipFill>
        <p:spPr>
          <a:xfrm>
            <a:off x="-1475544" y="4939128"/>
            <a:ext cx="5050942" cy="2511770"/>
          </a:xfrm>
          <a:prstGeom prst="rect">
            <a:avLst/>
          </a:prstGeom>
        </p:spPr>
      </p:pic>
      <p:pic>
        <p:nvPicPr>
          <p:cNvPr id="11" name="Immagine 10">
            <a:extLst>
              <a:ext uri="{FF2B5EF4-FFF2-40B4-BE49-F238E27FC236}">
                <a16:creationId xmlns:a16="http://schemas.microsoft.com/office/drawing/2014/main" id="{F9BCDF5F-AC8D-4975-8386-3BAEEE9C0C04}"/>
              </a:ext>
            </a:extLst>
          </p:cNvPr>
          <p:cNvPicPr>
            <a:picLocks noChangeAspect="1"/>
          </p:cNvPicPr>
          <p:nvPr/>
        </p:nvPicPr>
        <p:blipFill>
          <a:blip r:embed="rId5"/>
          <a:stretch>
            <a:fillRect/>
          </a:stretch>
        </p:blipFill>
        <p:spPr>
          <a:xfrm>
            <a:off x="8021334" y="4947744"/>
            <a:ext cx="5102794" cy="2511770"/>
          </a:xfrm>
          <a:prstGeom prst="rect">
            <a:avLst/>
          </a:prstGeom>
        </p:spPr>
      </p:pic>
    </p:spTree>
    <p:extLst>
      <p:ext uri="{BB962C8B-B14F-4D97-AF65-F5344CB8AC3E}">
        <p14:creationId xmlns:p14="http://schemas.microsoft.com/office/powerpoint/2010/main" val="2496818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529802D-C1C3-4B83-8502-B2D0BA5D120E}"/>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A1DD9EF1-F69C-4DF2-BF17-94C60AAE8F2E}"/>
              </a:ext>
            </a:extLst>
          </p:cNvPr>
          <p:cNvSpPr>
            <a:spLocks noGrp="1"/>
          </p:cNvSpPr>
          <p:nvPr>
            <p:ph type="title"/>
          </p:nvPr>
        </p:nvSpPr>
        <p:spPr>
          <a:xfrm>
            <a:off x="144329" y="760843"/>
            <a:ext cx="11903337" cy="1400530"/>
          </a:xfrm>
        </p:spPr>
        <p:txBody>
          <a:bodyPr>
            <a:noAutofit/>
          </a:bodyPr>
          <a:lstStyle/>
          <a:p>
            <a:pPr algn="ctr"/>
            <a:r>
              <a:rPr lang="it-IT" sz="5400" b="1" i="1" dirty="0">
                <a:latin typeface="Baskerville Old Face" panose="02020602080505020303" pitchFamily="18" charset="0"/>
              </a:rPr>
              <a:t>GLI INSULTI NON SONO ARGOMENTI</a:t>
            </a:r>
          </a:p>
        </p:txBody>
      </p:sp>
      <p:sp>
        <p:nvSpPr>
          <p:cNvPr id="3" name="Segnaposto contenuto 2">
            <a:extLst>
              <a:ext uri="{FF2B5EF4-FFF2-40B4-BE49-F238E27FC236}">
                <a16:creationId xmlns:a16="http://schemas.microsoft.com/office/drawing/2014/main" id="{DDFF6D19-D53C-464A-B6F6-0AD8E2CF2062}"/>
              </a:ext>
            </a:extLst>
          </p:cNvPr>
          <p:cNvSpPr>
            <a:spLocks noGrp="1"/>
          </p:cNvSpPr>
          <p:nvPr>
            <p:ph idx="1"/>
          </p:nvPr>
        </p:nvSpPr>
        <p:spPr>
          <a:xfrm>
            <a:off x="1622726" y="2598887"/>
            <a:ext cx="8946541" cy="4195481"/>
          </a:xfrm>
        </p:spPr>
        <p:txBody>
          <a:bodyPr>
            <a:normAutofit/>
          </a:bodyPr>
          <a:lstStyle/>
          <a:p>
            <a:pPr algn="ctr"/>
            <a:r>
              <a:rPr lang="it-IT" sz="2000" dirty="0">
                <a:latin typeface="Baskerville Old Face" panose="02020602080505020303" pitchFamily="18" charset="0"/>
              </a:rPr>
              <a:t>Possiamo avere tutta la ragione del caso, ma se per esprimere il nostro modo di pensare, ci rivolgiamo in maniera offensiva o insultando la comunicazione può degenerare prendendo una brutta piega </a:t>
            </a:r>
          </a:p>
          <a:p>
            <a:pPr algn="ctr"/>
            <a:r>
              <a:rPr lang="it-IT" sz="2000" dirty="0">
                <a:latin typeface="Baskerville Old Face" panose="02020602080505020303" pitchFamily="18" charset="0"/>
              </a:rPr>
              <a:t>Qualsiasi cosa accada bisogna sempre usare toni pacifici con termini educati e semplici ed è il modo migliore per trattare con gli altri </a:t>
            </a:r>
          </a:p>
          <a:p>
            <a:pPr algn="ctr"/>
            <a:r>
              <a:rPr lang="it-IT" sz="2000" dirty="0">
                <a:latin typeface="Baskerville Old Face" panose="02020602080505020303" pitchFamily="18" charset="0"/>
              </a:rPr>
              <a:t>Sono consapevole che insultando metto in atto un comportamento sbagliato perché’ insultando o screditando persone attraverso uno schermo li ferisco ugualmente</a:t>
            </a:r>
          </a:p>
        </p:txBody>
      </p:sp>
      <p:pic>
        <p:nvPicPr>
          <p:cNvPr id="8" name="Immagine 7">
            <a:extLst>
              <a:ext uri="{FF2B5EF4-FFF2-40B4-BE49-F238E27FC236}">
                <a16:creationId xmlns:a16="http://schemas.microsoft.com/office/drawing/2014/main" id="{9CE92645-03D0-4CF1-AF19-B9394B94D7E7}"/>
              </a:ext>
            </a:extLst>
          </p:cNvPr>
          <p:cNvPicPr>
            <a:picLocks noChangeAspect="1"/>
          </p:cNvPicPr>
          <p:nvPr/>
        </p:nvPicPr>
        <p:blipFill>
          <a:blip r:embed="rId3"/>
          <a:stretch>
            <a:fillRect/>
          </a:stretch>
        </p:blipFill>
        <p:spPr>
          <a:xfrm>
            <a:off x="10408555" y="5095591"/>
            <a:ext cx="1493650" cy="1493650"/>
          </a:xfrm>
          <a:prstGeom prst="rect">
            <a:avLst/>
          </a:prstGeom>
        </p:spPr>
      </p:pic>
    </p:spTree>
    <p:extLst>
      <p:ext uri="{BB962C8B-B14F-4D97-AF65-F5344CB8AC3E}">
        <p14:creationId xmlns:p14="http://schemas.microsoft.com/office/powerpoint/2010/main" val="1022066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004D8AC-4BD0-4E43-989C-BC582F2549F2}"/>
              </a:ext>
            </a:extLst>
          </p:cNvPr>
          <p:cNvPicPr>
            <a:picLocks noChangeAspect="1"/>
          </p:cNvPicPr>
          <p:nvPr/>
        </p:nvPicPr>
        <p:blipFill>
          <a:blip r:embed="rId3">
            <a:lum bright="70000" contrast="-70000"/>
          </a:blip>
          <a:stretch>
            <a:fillRect/>
          </a:stretch>
        </p:blipFill>
        <p:spPr>
          <a:xfrm>
            <a:off x="0" y="-1"/>
            <a:ext cx="12192000" cy="6880485"/>
          </a:xfrm>
          <a:prstGeom prst="rect">
            <a:avLst/>
          </a:prstGeom>
        </p:spPr>
      </p:pic>
      <p:sp>
        <p:nvSpPr>
          <p:cNvPr id="2" name="Titolo 1">
            <a:extLst>
              <a:ext uri="{FF2B5EF4-FFF2-40B4-BE49-F238E27FC236}">
                <a16:creationId xmlns:a16="http://schemas.microsoft.com/office/drawing/2014/main" id="{ACFCDFEB-A413-4EEC-B29F-2F3A1C8D71B3}"/>
              </a:ext>
            </a:extLst>
          </p:cNvPr>
          <p:cNvSpPr>
            <a:spLocks noGrp="1"/>
          </p:cNvSpPr>
          <p:nvPr>
            <p:ph type="title"/>
          </p:nvPr>
        </p:nvSpPr>
        <p:spPr>
          <a:xfrm>
            <a:off x="429190" y="434907"/>
            <a:ext cx="11333619" cy="1400530"/>
          </a:xfrm>
        </p:spPr>
        <p:txBody>
          <a:bodyPr>
            <a:noAutofit/>
          </a:bodyPr>
          <a:lstStyle/>
          <a:p>
            <a:r>
              <a:rPr lang="it-IT" sz="5400" b="1" i="1" dirty="0">
                <a:latin typeface="Baskerville Old Face" panose="02020602080505020303" pitchFamily="18" charset="0"/>
              </a:rPr>
              <a:t>ANCHE IL SILENZIO COMUNICA</a:t>
            </a:r>
          </a:p>
        </p:txBody>
      </p:sp>
      <p:sp>
        <p:nvSpPr>
          <p:cNvPr id="3" name="Segnaposto contenuto 2">
            <a:extLst>
              <a:ext uri="{FF2B5EF4-FFF2-40B4-BE49-F238E27FC236}">
                <a16:creationId xmlns:a16="http://schemas.microsoft.com/office/drawing/2014/main" id="{15B5C127-A2A7-418E-A540-B391293E6E16}"/>
              </a:ext>
            </a:extLst>
          </p:cNvPr>
          <p:cNvSpPr>
            <a:spLocks noGrp="1"/>
          </p:cNvSpPr>
          <p:nvPr>
            <p:ph idx="1"/>
          </p:nvPr>
        </p:nvSpPr>
        <p:spPr>
          <a:xfrm>
            <a:off x="1622728" y="1987070"/>
            <a:ext cx="8946541" cy="4195481"/>
          </a:xfrm>
        </p:spPr>
        <p:txBody>
          <a:bodyPr>
            <a:normAutofit/>
          </a:bodyPr>
          <a:lstStyle/>
          <a:p>
            <a:pPr marL="0" indent="0" algn="ctr">
              <a:buNone/>
            </a:pPr>
            <a:r>
              <a:rPr lang="it-IT" sz="2000" dirty="0">
                <a:latin typeface="Baskerville Old Face" panose="02020602080505020303" pitchFamily="18" charset="0"/>
              </a:rPr>
              <a:t> Il silenzio vale più di mille parole </a:t>
            </a:r>
          </a:p>
          <a:p>
            <a:pPr marL="0" indent="0" algn="ctr">
              <a:buNone/>
            </a:pPr>
            <a:r>
              <a:rPr lang="it-IT" sz="2000" dirty="0">
                <a:latin typeface="Baskerville Old Face" panose="02020602080505020303" pitchFamily="18" charset="0"/>
              </a:rPr>
              <a:t> non è necessario rispondere a qualsiasi cosa venga postata sui social specialmente se sono insulti </a:t>
            </a:r>
          </a:p>
          <a:p>
            <a:pPr algn="ctr"/>
            <a:r>
              <a:rPr lang="it-IT" sz="2000" dirty="0">
                <a:latin typeface="Baskerville Old Face" panose="02020602080505020303" pitchFamily="18" charset="0"/>
              </a:rPr>
              <a:t>Non dobbiamo per forza giudicare tutto e tutti</a:t>
            </a:r>
          </a:p>
          <a:p>
            <a:pPr algn="ctr"/>
            <a:r>
              <a:rPr lang="it-IT" sz="2000" dirty="0">
                <a:latin typeface="Baskerville Old Face" panose="02020602080505020303" pitchFamily="18" charset="0"/>
              </a:rPr>
              <a:t>Non parlo solo per sottrarre spazio a qualcuno bensì perché ho uno scopo </a:t>
            </a:r>
          </a:p>
          <a:p>
            <a:pPr algn="ctr"/>
            <a:r>
              <a:rPr lang="it-IT" sz="2000" dirty="0">
                <a:latin typeface="Baskerville Old Face" panose="02020602080505020303" pitchFamily="18" charset="0"/>
              </a:rPr>
              <a:t>Quando parlo faccio discorsi seri non vuoti di significato</a:t>
            </a:r>
          </a:p>
          <a:p>
            <a:pPr algn="ctr"/>
            <a:r>
              <a:rPr lang="it-IT" sz="2000" dirty="0">
                <a:latin typeface="Baskerville Old Face" panose="02020602080505020303" pitchFamily="18" charset="0"/>
              </a:rPr>
              <a:t>Quando taccio non è per timidezza ma perché’ il silenzio spesso può avere un peso ed un significato</a:t>
            </a:r>
          </a:p>
        </p:txBody>
      </p:sp>
      <p:pic>
        <p:nvPicPr>
          <p:cNvPr id="8" name="Immagine 7">
            <a:extLst>
              <a:ext uri="{FF2B5EF4-FFF2-40B4-BE49-F238E27FC236}">
                <a16:creationId xmlns:a16="http://schemas.microsoft.com/office/drawing/2014/main" id="{B168E0B2-AC92-49EF-A141-9EB750D8839A}"/>
              </a:ext>
            </a:extLst>
          </p:cNvPr>
          <p:cNvPicPr>
            <a:picLocks noChangeAspect="1"/>
          </p:cNvPicPr>
          <p:nvPr/>
        </p:nvPicPr>
        <p:blipFill>
          <a:blip r:embed="rId4"/>
          <a:stretch>
            <a:fillRect/>
          </a:stretch>
        </p:blipFill>
        <p:spPr>
          <a:xfrm>
            <a:off x="10490802" y="5055548"/>
            <a:ext cx="1532217" cy="1532217"/>
          </a:xfrm>
          <a:prstGeom prst="rect">
            <a:avLst/>
          </a:prstGeom>
        </p:spPr>
      </p:pic>
    </p:spTree>
    <p:extLst>
      <p:ext uri="{BB962C8B-B14F-4D97-AF65-F5344CB8AC3E}">
        <p14:creationId xmlns:p14="http://schemas.microsoft.com/office/powerpoint/2010/main" val="4172219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EDC2C75-4DFA-46B4-B69A-72541234C30F}"/>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71776C9B-B17A-4C48-95CB-DB929FD08E3C}"/>
              </a:ext>
            </a:extLst>
          </p:cNvPr>
          <p:cNvSpPr>
            <a:spLocks noGrp="1"/>
          </p:cNvSpPr>
          <p:nvPr>
            <p:ph type="title"/>
          </p:nvPr>
        </p:nvSpPr>
        <p:spPr>
          <a:xfrm>
            <a:off x="107429" y="255643"/>
            <a:ext cx="11977141" cy="1325563"/>
          </a:xfrm>
        </p:spPr>
        <p:txBody>
          <a:bodyPr>
            <a:noAutofit/>
          </a:bodyPr>
          <a:lstStyle/>
          <a:p>
            <a:pPr algn="ctr"/>
            <a:r>
              <a:rPr lang="it-IT" sz="5400" b="1" i="1" dirty="0">
                <a:latin typeface="Baskerville Old Face" panose="02020602080505020303" pitchFamily="18" charset="0"/>
              </a:rPr>
              <a:t>COMMENTO DEL GRUPPO SUGLI ARTICOLI</a:t>
            </a:r>
          </a:p>
        </p:txBody>
      </p:sp>
      <p:sp>
        <p:nvSpPr>
          <p:cNvPr id="3" name="Segnaposto contenuto 2">
            <a:extLst>
              <a:ext uri="{FF2B5EF4-FFF2-40B4-BE49-F238E27FC236}">
                <a16:creationId xmlns:a16="http://schemas.microsoft.com/office/drawing/2014/main" id="{6D738798-D1CC-4A10-86C6-165F2D805656}"/>
              </a:ext>
            </a:extLst>
          </p:cNvPr>
          <p:cNvSpPr>
            <a:spLocks noGrp="1"/>
          </p:cNvSpPr>
          <p:nvPr>
            <p:ph idx="1"/>
          </p:nvPr>
        </p:nvSpPr>
        <p:spPr>
          <a:xfrm>
            <a:off x="539646" y="2160743"/>
            <a:ext cx="10628025" cy="2746375"/>
          </a:xfrm>
        </p:spPr>
        <p:txBody>
          <a:bodyPr/>
          <a:lstStyle/>
          <a:p>
            <a:pPr marL="539750" lvl="7" indent="0" algn="just">
              <a:buNone/>
            </a:pPr>
            <a:r>
              <a:rPr lang="it-IT" sz="2800" dirty="0">
                <a:latin typeface="Baskerville Old Face" panose="02020602080505020303" pitchFamily="18" charset="0"/>
              </a:rPr>
              <a:t>Ci siamo trovati pienamente d’accordo in tutti gli articoli poiché è fondamentale che ci siano delle regole che stiano alla base della vita sociale ma anche di quella virtuale e questi due articoli racchiudono parte di queste regole in maniera perfetta.</a:t>
            </a:r>
          </a:p>
          <a:p>
            <a:pPr marL="0" indent="0" algn="just">
              <a:buNone/>
            </a:pPr>
            <a:endParaRPr lang="it-IT" dirty="0"/>
          </a:p>
        </p:txBody>
      </p:sp>
    </p:spTree>
    <p:extLst>
      <p:ext uri="{BB962C8B-B14F-4D97-AF65-F5344CB8AC3E}">
        <p14:creationId xmlns:p14="http://schemas.microsoft.com/office/powerpoint/2010/main" val="36247647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868BEF-F1B0-45B1-B6DE-5831308B9A06}"/>
              </a:ext>
            </a:extLst>
          </p:cNvPr>
          <p:cNvPicPr>
            <a:picLocks noChangeAspect="1"/>
          </p:cNvPicPr>
          <p:nvPr/>
        </p:nvPicPr>
        <p:blipFill>
          <a:blip r:embed="rId2"/>
          <a:stretch>
            <a:fillRect/>
          </a:stretch>
        </p:blipFill>
        <p:spPr>
          <a:xfrm>
            <a:off x="0" y="-2"/>
            <a:ext cx="12212861" cy="6858002"/>
          </a:xfrm>
          <a:prstGeom prst="rect">
            <a:avLst/>
          </a:prstGeom>
        </p:spPr>
      </p:pic>
      <p:sp>
        <p:nvSpPr>
          <p:cNvPr id="4" name="Rettangolo 3">
            <a:extLst>
              <a:ext uri="{FF2B5EF4-FFF2-40B4-BE49-F238E27FC236}">
                <a16:creationId xmlns:a16="http://schemas.microsoft.com/office/drawing/2014/main" id="{702D8BD3-55BD-458C-8E44-574EB6CD92DD}"/>
              </a:ext>
            </a:extLst>
          </p:cNvPr>
          <p:cNvSpPr/>
          <p:nvPr/>
        </p:nvSpPr>
        <p:spPr>
          <a:xfrm>
            <a:off x="0" y="1115394"/>
            <a:ext cx="12212861" cy="5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5" name="Rettangolo 4">
            <a:extLst>
              <a:ext uri="{FF2B5EF4-FFF2-40B4-BE49-F238E27FC236}">
                <a16:creationId xmlns:a16="http://schemas.microsoft.com/office/drawing/2014/main" id="{B73677C6-6885-4FFF-BBFD-475D0E876896}"/>
              </a:ext>
            </a:extLst>
          </p:cNvPr>
          <p:cNvSpPr/>
          <p:nvPr/>
        </p:nvSpPr>
        <p:spPr>
          <a:xfrm>
            <a:off x="0" y="2213784"/>
            <a:ext cx="12212861" cy="24187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8" name="Rettangolo 7">
            <a:extLst>
              <a:ext uri="{FF2B5EF4-FFF2-40B4-BE49-F238E27FC236}">
                <a16:creationId xmlns:a16="http://schemas.microsoft.com/office/drawing/2014/main" id="{DD456C2C-BC52-48F0-A42A-ABCE8827D4D5}"/>
              </a:ext>
            </a:extLst>
          </p:cNvPr>
          <p:cNvSpPr/>
          <p:nvPr/>
        </p:nvSpPr>
        <p:spPr>
          <a:xfrm>
            <a:off x="0" y="5150238"/>
            <a:ext cx="12212861" cy="5309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13D993F4-472F-4660-AC01-01445D814E8F}"/>
              </a:ext>
            </a:extLst>
          </p:cNvPr>
          <p:cNvSpPr txBox="1"/>
          <p:nvPr/>
        </p:nvSpPr>
        <p:spPr>
          <a:xfrm>
            <a:off x="67031" y="2961486"/>
            <a:ext cx="12057938" cy="923330"/>
          </a:xfrm>
          <a:prstGeom prst="rect">
            <a:avLst/>
          </a:prstGeom>
          <a:noFill/>
        </p:spPr>
        <p:txBody>
          <a:bodyPr wrap="square" rtlCol="0">
            <a:spAutoFit/>
          </a:bodyPr>
          <a:lstStyle/>
          <a:p>
            <a:pPr algn="ctr"/>
            <a:r>
              <a:rPr lang="it-IT" sz="5400" dirty="0">
                <a:solidFill>
                  <a:schemeClr val="bg1"/>
                </a:solidFill>
                <a:latin typeface="Baskerville Old Face" panose="02020602080505020303" pitchFamily="18" charset="0"/>
              </a:rPr>
              <a:t>FINE</a:t>
            </a:r>
          </a:p>
        </p:txBody>
      </p:sp>
    </p:spTree>
    <p:extLst>
      <p:ext uri="{BB962C8B-B14F-4D97-AF65-F5344CB8AC3E}">
        <p14:creationId xmlns:p14="http://schemas.microsoft.com/office/powerpoint/2010/main" val="27297875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130AF5-EF6D-4E76-90E4-31C90065953B}"/>
              </a:ext>
            </a:extLst>
          </p:cNvPr>
          <p:cNvSpPr txBox="1"/>
          <p:nvPr/>
        </p:nvSpPr>
        <p:spPr>
          <a:xfrm>
            <a:off x="4591664" y="1548579"/>
            <a:ext cx="3682906" cy="2400657"/>
          </a:xfrm>
          <a:prstGeom prst="rect">
            <a:avLst/>
          </a:prstGeom>
          <a:noFill/>
        </p:spPr>
        <p:txBody>
          <a:bodyPr wrap="square" rtlCol="0">
            <a:spAutoFit/>
          </a:bodyPr>
          <a:lstStyle/>
          <a:p>
            <a:pPr algn="ctr"/>
            <a:r>
              <a:rPr lang="it-IT" sz="2500" dirty="0">
                <a:solidFill>
                  <a:schemeClr val="bg1"/>
                </a:solidFill>
                <a:latin typeface="Agency FB" panose="020B0503020202020204" pitchFamily="34" charset="0"/>
              </a:rPr>
              <a:t>CLASSE: 2ª </a:t>
            </a:r>
            <a:r>
              <a:rPr lang="it-IT" sz="2500" dirty="0" err="1">
                <a:solidFill>
                  <a:schemeClr val="bg1"/>
                </a:solidFill>
                <a:latin typeface="Agency FB" panose="020B0503020202020204" pitchFamily="34" charset="0"/>
              </a:rPr>
              <a:t>Bs</a:t>
            </a:r>
            <a:endParaRPr lang="it-IT" sz="2500" dirty="0">
              <a:solidFill>
                <a:schemeClr val="bg1"/>
              </a:solidFill>
              <a:latin typeface="Agency FB" panose="020B0503020202020204" pitchFamily="34" charset="0"/>
            </a:endParaRPr>
          </a:p>
          <a:p>
            <a:pPr algn="ctr"/>
            <a:endParaRPr lang="it-IT" sz="2500" dirty="0">
              <a:solidFill>
                <a:schemeClr val="bg1"/>
              </a:solidFill>
              <a:latin typeface="Agency FB" panose="020B0503020202020204" pitchFamily="34" charset="0"/>
            </a:endParaRPr>
          </a:p>
          <a:p>
            <a:pPr algn="ctr"/>
            <a:endParaRPr lang="it-IT" sz="2500" dirty="0">
              <a:solidFill>
                <a:schemeClr val="bg1"/>
              </a:solidFill>
              <a:latin typeface="Agency FB" panose="020B0503020202020204" pitchFamily="34" charset="0"/>
            </a:endParaRPr>
          </a:p>
          <a:p>
            <a:pPr algn="ctr"/>
            <a:r>
              <a:rPr lang="it-IT" sz="2500" dirty="0">
                <a:solidFill>
                  <a:schemeClr val="bg1"/>
                </a:solidFill>
                <a:latin typeface="Agency FB" panose="020B0503020202020204" pitchFamily="34" charset="0"/>
              </a:rPr>
              <a:t>DOCENTE: Giuseppina Sangiorgio</a:t>
            </a:r>
          </a:p>
          <a:p>
            <a:pPr algn="ctr"/>
            <a:endParaRPr lang="it-IT" sz="2500" dirty="0">
              <a:solidFill>
                <a:schemeClr val="bg1"/>
              </a:solidFill>
              <a:latin typeface="Agency FB" panose="020B0503020202020204" pitchFamily="34" charset="0"/>
            </a:endParaRPr>
          </a:p>
          <a:p>
            <a:pPr algn="ctr"/>
            <a:r>
              <a:rPr lang="it-IT" sz="2500" dirty="0">
                <a:solidFill>
                  <a:schemeClr val="bg1"/>
                </a:solidFill>
                <a:latin typeface="Agency FB" panose="020B0503020202020204" pitchFamily="34" charset="0"/>
              </a:rPr>
              <a:t>ANNO SCOLASTICO: 2022-2023</a:t>
            </a:r>
          </a:p>
        </p:txBody>
      </p:sp>
    </p:spTree>
    <p:extLst>
      <p:ext uri="{BB962C8B-B14F-4D97-AF65-F5344CB8AC3E}">
        <p14:creationId xmlns:p14="http://schemas.microsoft.com/office/powerpoint/2010/main" val="390056637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5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2">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p:cTn id="11" dur="15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2" dur="15000" fill="hold"/>
                                        <p:tgtEl>
                                          <p:spTgt spid="2">
                                            <p:txEl>
                                              <p:pRg st="3" end="3"/>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p:cTn id="15" dur="15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5000" fill="hold"/>
                                        <p:tgtEl>
                                          <p:spTgt spid="2">
                                            <p:txEl>
                                              <p:pRg st="5" end="5"/>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5D0E2DC-ED68-4708-A043-324F571F1424}"/>
              </a:ext>
            </a:extLst>
          </p:cNvPr>
          <p:cNvPicPr>
            <a:picLocks noChangeAspect="1"/>
          </p:cNvPicPr>
          <p:nvPr/>
        </p:nvPicPr>
        <p:blipFill>
          <a:blip r:embed="rId2">
            <a:lum bright="70000" contrast="-70000"/>
          </a:blip>
          <a:stretch>
            <a:fillRect/>
          </a:stretch>
        </p:blipFill>
        <p:spPr>
          <a:xfrm>
            <a:off x="0" y="-29979"/>
            <a:ext cx="12192000" cy="6902970"/>
          </a:xfrm>
          <a:prstGeom prst="rect">
            <a:avLst/>
          </a:prstGeom>
        </p:spPr>
      </p:pic>
      <p:sp>
        <p:nvSpPr>
          <p:cNvPr id="2" name="Titolo 1">
            <a:extLst>
              <a:ext uri="{FF2B5EF4-FFF2-40B4-BE49-F238E27FC236}">
                <a16:creationId xmlns:a16="http://schemas.microsoft.com/office/drawing/2014/main" id="{25829451-A8E2-E646-A79B-94BF85F1B0D1}"/>
              </a:ext>
            </a:extLst>
          </p:cNvPr>
          <p:cNvSpPr>
            <a:spLocks noGrp="1"/>
          </p:cNvSpPr>
          <p:nvPr>
            <p:ph type="title"/>
          </p:nvPr>
        </p:nvSpPr>
        <p:spPr>
          <a:xfrm>
            <a:off x="2567183" y="376984"/>
            <a:ext cx="7057630" cy="1456267"/>
          </a:xfrm>
        </p:spPr>
        <p:txBody>
          <a:bodyPr>
            <a:normAutofit/>
          </a:bodyPr>
          <a:lstStyle/>
          <a:p>
            <a:pPr algn="ctr"/>
            <a:r>
              <a:rPr lang="it-IT" sz="5400" b="1" i="1" dirty="0">
                <a:latin typeface="Baskerville Old Face" panose="02020602080505020303" pitchFamily="18" charset="0"/>
                <a:cs typeface="Angsana New" panose="02020603050405020304" pitchFamily="18" charset="-34"/>
              </a:rPr>
              <a:t> IL CYBERBULLISMO</a:t>
            </a:r>
          </a:p>
        </p:txBody>
      </p:sp>
      <p:sp>
        <p:nvSpPr>
          <p:cNvPr id="6" name="CasellaDiTesto 5">
            <a:extLst>
              <a:ext uri="{FF2B5EF4-FFF2-40B4-BE49-F238E27FC236}">
                <a16:creationId xmlns:a16="http://schemas.microsoft.com/office/drawing/2014/main" id="{7E7C06DB-642E-E54B-AA24-6170B25C59CC}"/>
              </a:ext>
            </a:extLst>
          </p:cNvPr>
          <p:cNvSpPr txBox="1"/>
          <p:nvPr/>
        </p:nvSpPr>
        <p:spPr>
          <a:xfrm>
            <a:off x="302300" y="1772515"/>
            <a:ext cx="11587396" cy="2554545"/>
          </a:xfrm>
          <a:prstGeom prst="rect">
            <a:avLst/>
          </a:prstGeom>
          <a:noFill/>
        </p:spPr>
        <p:txBody>
          <a:bodyPr wrap="square">
            <a:spAutoFit/>
          </a:bodyPr>
          <a:lstStyle/>
          <a:p>
            <a:pPr algn="ctr"/>
            <a:r>
              <a:rPr lang="it-IT" sz="2000" dirty="0">
                <a:effectLst/>
                <a:latin typeface="Baskerville Old Face" panose="02020602080505020303" pitchFamily="18" charset="0"/>
              </a:rPr>
              <a:t>Il cyber bullismo è la manifestazione in Rete di un fenomeno più ampio e meglio conosciuto come bullismo. Quest'ultimo è caratterizzato da azioni violente e intimidatorie esercitate da un bullo, o un gruppo di bulli, su una vittima. Le azioni possono riguardare molestie verbali, aggressioni fisiche, persecuzioni, generalmente attuate in ambiente scolastico. Oggi la tecnologia consente ai bulli di infiltrarsi nelle case delle vittime, di materializzarsi in ogni momento della loro vita, perseguitandole con messaggi, immagini, video offensivi inviati tramite smartphone o pubblicati sui siti web tramite Internet. Il bullismo diventa quindi cyberbullismo. Il cyberbullismo definisce un insieme di azioni aggressive e intenzionali, di una singola persona o di un gruppo, realizzate mediante strumenti elettronici , il cui obiettivo e quello di provocare danni ad un coetaneo incapace di difendersi.</a:t>
            </a:r>
            <a:endParaRPr lang="it-IT" sz="2000" dirty="0">
              <a:latin typeface="Baskerville Old Face" panose="02020602080505020303" pitchFamily="18" charset="0"/>
            </a:endParaRPr>
          </a:p>
        </p:txBody>
      </p:sp>
    </p:spTree>
    <p:extLst>
      <p:ext uri="{BB962C8B-B14F-4D97-AF65-F5344CB8AC3E}">
        <p14:creationId xmlns:p14="http://schemas.microsoft.com/office/powerpoint/2010/main" val="13370497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BA8C9BC1-36A2-46EC-87D1-AB7C1DCAD212}"/>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99000"/>
                    </a14:imgEffect>
                  </a14:imgLayer>
                </a14:imgProps>
              </a:ext>
            </a:extLst>
          </a:blip>
          <a:stretch>
            <a:fillRect/>
          </a:stretch>
        </p:blipFill>
        <p:spPr>
          <a:xfrm>
            <a:off x="0" y="0"/>
            <a:ext cx="12192000" cy="6945228"/>
          </a:xfrm>
          <a:prstGeom prst="rect">
            <a:avLst/>
          </a:prstGeom>
        </p:spPr>
      </p:pic>
      <p:sp>
        <p:nvSpPr>
          <p:cNvPr id="2" name="Titolo 1">
            <a:extLst>
              <a:ext uri="{FF2B5EF4-FFF2-40B4-BE49-F238E27FC236}">
                <a16:creationId xmlns:a16="http://schemas.microsoft.com/office/drawing/2014/main" id="{7E31847D-D5E9-1D4B-AFB1-406021A42C97}"/>
              </a:ext>
            </a:extLst>
          </p:cNvPr>
          <p:cNvSpPr>
            <a:spLocks noGrp="1"/>
          </p:cNvSpPr>
          <p:nvPr>
            <p:ph type="title"/>
          </p:nvPr>
        </p:nvSpPr>
        <p:spPr>
          <a:xfrm>
            <a:off x="2986045" y="678294"/>
            <a:ext cx="6530377" cy="1456267"/>
          </a:xfrm>
        </p:spPr>
        <p:txBody>
          <a:bodyPr>
            <a:normAutofit/>
          </a:bodyPr>
          <a:lstStyle/>
          <a:p>
            <a:r>
              <a:rPr lang="it-IT" sz="4800" b="1" i="1" dirty="0">
                <a:latin typeface="Baskerville Old Face" panose="02020602080505020303" pitchFamily="18" charset="0"/>
                <a:cs typeface="Angsana New" panose="02020603050405020304" pitchFamily="18" charset="-34"/>
              </a:rPr>
              <a:t>VIRTUALE È REALE</a:t>
            </a:r>
          </a:p>
        </p:txBody>
      </p:sp>
      <p:sp>
        <p:nvSpPr>
          <p:cNvPr id="3" name="Segnaposto contenuto 2">
            <a:extLst>
              <a:ext uri="{FF2B5EF4-FFF2-40B4-BE49-F238E27FC236}">
                <a16:creationId xmlns:a16="http://schemas.microsoft.com/office/drawing/2014/main" id="{146212FE-E925-A549-A1B0-455490997352}"/>
              </a:ext>
            </a:extLst>
          </p:cNvPr>
          <p:cNvSpPr>
            <a:spLocks noGrp="1"/>
          </p:cNvSpPr>
          <p:nvPr>
            <p:ph idx="1"/>
          </p:nvPr>
        </p:nvSpPr>
        <p:spPr>
          <a:xfrm>
            <a:off x="525293" y="2207742"/>
            <a:ext cx="11141414" cy="3649133"/>
          </a:xfrm>
        </p:spPr>
        <p:txBody>
          <a:bodyPr>
            <a:normAutofit/>
          </a:bodyPr>
          <a:lstStyle/>
          <a:p>
            <a:pPr marL="0" indent="0" algn="ctr">
              <a:buNone/>
            </a:pPr>
            <a:r>
              <a:rPr lang="it-IT" sz="3000" u="sng" dirty="0">
                <a:latin typeface="Baskerville Old Face" panose="02020602080505020303" pitchFamily="18" charset="0"/>
                <a:cs typeface="Angsana New" panose="02020603050405020304" pitchFamily="18" charset="-34"/>
              </a:rPr>
              <a:t>Dico e scrivo in rete solo cose che ho il coraggio di dire di persona</a:t>
            </a:r>
          </a:p>
        </p:txBody>
      </p:sp>
      <p:sp>
        <p:nvSpPr>
          <p:cNvPr id="4" name="CasellaDiTesto 3">
            <a:extLst>
              <a:ext uri="{FF2B5EF4-FFF2-40B4-BE49-F238E27FC236}">
                <a16:creationId xmlns:a16="http://schemas.microsoft.com/office/drawing/2014/main" id="{892D3D55-DDA2-FE40-9625-CAD4E0043FFC}"/>
              </a:ext>
            </a:extLst>
          </p:cNvPr>
          <p:cNvSpPr txBox="1"/>
          <p:nvPr/>
        </p:nvSpPr>
        <p:spPr>
          <a:xfrm>
            <a:off x="0" y="2812855"/>
            <a:ext cx="12192000" cy="13849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000" dirty="0">
                <a:solidFill>
                  <a:schemeClr val="tx1"/>
                </a:solidFill>
                <a:latin typeface="Baskerville Old Face" panose="02020602080505020303" pitchFamily="18" charset="0"/>
              </a:rPr>
              <a:t>Quello che spesso dimentichiamo è che dall’altra parte dello schermo c’è una persona come noi che legge ciò che scriviamo, quindi prima di scrivere determinati commenti bisogna mettersi nei panni degli altri per capire come reagirebbero </a:t>
            </a:r>
          </a:p>
          <a:p>
            <a:pPr algn="l"/>
            <a:endParaRPr lang="it-IT" sz="2400" i="1" dirty="0">
              <a:solidFill>
                <a:schemeClr val="tx1"/>
              </a:solidFill>
            </a:endParaRPr>
          </a:p>
        </p:txBody>
      </p:sp>
      <p:sp>
        <p:nvSpPr>
          <p:cNvPr id="5" name="CasellaDiTesto 4">
            <a:extLst>
              <a:ext uri="{FF2B5EF4-FFF2-40B4-BE49-F238E27FC236}">
                <a16:creationId xmlns:a16="http://schemas.microsoft.com/office/drawing/2014/main" id="{3BF2EC95-D96A-024A-A2E0-257FBC04AFB8}"/>
              </a:ext>
            </a:extLst>
          </p:cNvPr>
          <p:cNvSpPr txBox="1"/>
          <p:nvPr/>
        </p:nvSpPr>
        <p:spPr>
          <a:xfrm>
            <a:off x="2461389" y="4169007"/>
            <a:ext cx="7579690" cy="492443"/>
          </a:xfrm>
          <a:prstGeom prst="rect">
            <a:avLst/>
          </a:prstGeom>
          <a:noFill/>
        </p:spPr>
        <p:txBody>
          <a:bodyPr wrap="square" rtlCol="0">
            <a:spAutoFit/>
          </a:bodyPr>
          <a:lstStyle/>
          <a:p>
            <a:pPr algn="l"/>
            <a:r>
              <a:rPr lang="it-IT" sz="2600" dirty="0">
                <a:latin typeface="Baskerville Old Face" panose="02020602080505020303" pitchFamily="18" charset="0"/>
              </a:rPr>
              <a:t>- </a:t>
            </a:r>
            <a:r>
              <a:rPr lang="it-IT" sz="2000" dirty="0">
                <a:latin typeface="Baskerville Old Face" panose="02020602080505020303" pitchFamily="18" charset="0"/>
              </a:rPr>
              <a:t>Le parole feriscono sempre: diresti di persona quello che scrivi online? </a:t>
            </a:r>
            <a:endParaRPr lang="it-IT" sz="2600" dirty="0">
              <a:latin typeface="Baskerville Old Face" panose="02020602080505020303" pitchFamily="18" charset="0"/>
            </a:endParaRPr>
          </a:p>
        </p:txBody>
      </p:sp>
      <p:sp>
        <p:nvSpPr>
          <p:cNvPr id="9" name="CasellaDiTesto 8">
            <a:extLst>
              <a:ext uri="{FF2B5EF4-FFF2-40B4-BE49-F238E27FC236}">
                <a16:creationId xmlns:a16="http://schemas.microsoft.com/office/drawing/2014/main" id="{5FE359BF-93C2-D44E-9E9F-0FB8A568EA7E}"/>
              </a:ext>
            </a:extLst>
          </p:cNvPr>
          <p:cNvSpPr txBox="1"/>
          <p:nvPr/>
        </p:nvSpPr>
        <p:spPr>
          <a:xfrm flipV="1">
            <a:off x="4692871" y="5513056"/>
            <a:ext cx="4224674" cy="1385332"/>
          </a:xfrm>
          <a:prstGeom prst="rect">
            <a:avLst/>
          </a:prstGeom>
          <a:noFill/>
        </p:spPr>
        <p:txBody>
          <a:bodyPr wrap="square" rtlCol="0">
            <a:spAutoFit/>
          </a:bodyPr>
          <a:lstStyle/>
          <a:p>
            <a:pPr algn="l"/>
            <a:endParaRPr lang="it-IT" dirty="0"/>
          </a:p>
        </p:txBody>
      </p:sp>
      <p:pic>
        <p:nvPicPr>
          <p:cNvPr id="11" name="Immagine 10">
            <a:extLst>
              <a:ext uri="{FF2B5EF4-FFF2-40B4-BE49-F238E27FC236}">
                <a16:creationId xmlns:a16="http://schemas.microsoft.com/office/drawing/2014/main" id="{DEC4684C-175F-477B-AA29-2FD9F4532947}"/>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Effect>
                      <a14:brightnessContrast contrast="20000"/>
                    </a14:imgEffect>
                  </a14:imgLayer>
                </a14:imgProps>
              </a:ext>
            </a:extLst>
          </a:blip>
          <a:stretch>
            <a:fillRect/>
          </a:stretch>
        </p:blipFill>
        <p:spPr>
          <a:xfrm>
            <a:off x="10371968" y="5196799"/>
            <a:ext cx="1519003" cy="1519003"/>
          </a:xfrm>
          <a:prstGeom prst="rect">
            <a:avLst/>
          </a:prstGeom>
        </p:spPr>
      </p:pic>
    </p:spTree>
    <p:extLst>
      <p:ext uri="{BB962C8B-B14F-4D97-AF65-F5344CB8AC3E}">
        <p14:creationId xmlns:p14="http://schemas.microsoft.com/office/powerpoint/2010/main" val="572964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BAFB67F-805D-42EC-8CD6-72780DD7C77B}"/>
              </a:ext>
            </a:extLst>
          </p:cNvPr>
          <p:cNvPicPr>
            <a:picLocks noChangeAspect="1"/>
          </p:cNvPicPr>
          <p:nvPr/>
        </p:nvPicPr>
        <p:blipFill>
          <a:blip r:embed="rId2">
            <a:lum bright="70000" contrast="-70000"/>
          </a:blip>
          <a:stretch>
            <a:fillRect/>
          </a:stretch>
        </p:blipFill>
        <p:spPr>
          <a:xfrm>
            <a:off x="-2" y="129918"/>
            <a:ext cx="12192000" cy="6835554"/>
          </a:xfrm>
          <a:prstGeom prst="rect">
            <a:avLst/>
          </a:prstGeom>
        </p:spPr>
      </p:pic>
      <p:sp>
        <p:nvSpPr>
          <p:cNvPr id="6" name="Segnaposto contenuto 5">
            <a:extLst>
              <a:ext uri="{FF2B5EF4-FFF2-40B4-BE49-F238E27FC236}">
                <a16:creationId xmlns:a16="http://schemas.microsoft.com/office/drawing/2014/main" id="{A0EDCB06-5E45-BE4C-B31C-B53BD74A1A7E}"/>
              </a:ext>
            </a:extLst>
          </p:cNvPr>
          <p:cNvSpPr>
            <a:spLocks noGrp="1"/>
          </p:cNvSpPr>
          <p:nvPr>
            <p:ph idx="1"/>
          </p:nvPr>
        </p:nvSpPr>
        <p:spPr>
          <a:xfrm>
            <a:off x="346791" y="1917115"/>
            <a:ext cx="11635156" cy="1699950"/>
          </a:xfrm>
        </p:spPr>
        <p:txBody>
          <a:bodyPr>
            <a:normAutofit/>
          </a:bodyPr>
          <a:lstStyle/>
          <a:p>
            <a:pPr marL="0" indent="0" algn="ctr">
              <a:buNone/>
            </a:pPr>
            <a:r>
              <a:rPr lang="it-IT" b="1" dirty="0">
                <a:latin typeface="Baskerville Old Face" panose="02020602080505020303" pitchFamily="18" charset="0"/>
                <a:cs typeface="Angsana New" panose="02020603050405020304" pitchFamily="18" charset="-34"/>
              </a:rPr>
              <a:t>Le parole che scelgo raccontano la persona che sono: mi rappresentano</a:t>
            </a:r>
          </a:p>
        </p:txBody>
      </p:sp>
      <p:sp>
        <p:nvSpPr>
          <p:cNvPr id="8" name="CasellaDiTesto 7">
            <a:extLst>
              <a:ext uri="{FF2B5EF4-FFF2-40B4-BE49-F238E27FC236}">
                <a16:creationId xmlns:a16="http://schemas.microsoft.com/office/drawing/2014/main" id="{A7FCA7AD-1EE9-9940-986D-316AB42231E4}"/>
              </a:ext>
            </a:extLst>
          </p:cNvPr>
          <p:cNvSpPr txBox="1"/>
          <p:nvPr/>
        </p:nvSpPr>
        <p:spPr>
          <a:xfrm>
            <a:off x="988651" y="2436851"/>
            <a:ext cx="10214694" cy="2554545"/>
          </a:xfrm>
          <a:prstGeom prst="rect">
            <a:avLst/>
          </a:prstGeom>
          <a:noFill/>
        </p:spPr>
        <p:txBody>
          <a:bodyPr wrap="square" rtlCol="0">
            <a:spAutoFit/>
          </a:bodyPr>
          <a:lstStyle/>
          <a:p>
            <a:pPr algn="ctr"/>
            <a:r>
              <a:rPr lang="it-IT" sz="2000" dirty="0">
                <a:latin typeface="Baskerville Old Face" panose="02020602080505020303" pitchFamily="18" charset="0"/>
              </a:rPr>
              <a:t>- Quello che scriviamo online è quello che facciamo vedere di noi.</a:t>
            </a:r>
          </a:p>
          <a:p>
            <a:pPr marL="342900" indent="-342900" algn="ctr">
              <a:buFontTx/>
              <a:buChar char="-"/>
            </a:pPr>
            <a:endParaRPr lang="it-IT" sz="2000" dirty="0">
              <a:latin typeface="Baskerville Old Face" panose="02020602080505020303" pitchFamily="18" charset="0"/>
            </a:endParaRPr>
          </a:p>
          <a:p>
            <a:pPr algn="ctr"/>
            <a:r>
              <a:rPr lang="it-IT" sz="2000" dirty="0">
                <a:latin typeface="Baskerville Old Face" panose="02020602080505020303" pitchFamily="18" charset="0"/>
              </a:rPr>
              <a:t>- Fare attenzione alle parole che usiamo, al tono che diamo alla nostra comunicazione online </a:t>
            </a:r>
          </a:p>
          <a:p>
            <a:pPr algn="ctr"/>
            <a:r>
              <a:rPr lang="it-IT" sz="2000" dirty="0">
                <a:latin typeface="Baskerville Old Face" panose="02020602080505020303" pitchFamily="18" charset="0"/>
              </a:rPr>
              <a:t>perché è facilissimo dare un’idea sbagliata o distorta di noi e del nostro pensiero.</a:t>
            </a:r>
          </a:p>
          <a:p>
            <a:pPr algn="ctr"/>
            <a:endParaRPr lang="it-IT" sz="2000" dirty="0">
              <a:latin typeface="Baskerville Old Face" panose="02020602080505020303" pitchFamily="18" charset="0"/>
            </a:endParaRPr>
          </a:p>
          <a:p>
            <a:pPr algn="ctr"/>
            <a:r>
              <a:rPr lang="it-IT" sz="2000" dirty="0">
                <a:latin typeface="Baskerville Old Face" panose="02020602080505020303" pitchFamily="18" charset="0"/>
              </a:rPr>
              <a:t>- La mia comunicazione mi definisce. Faccio sempre in modo che ciò che comunico e ciò che viene comunicato per mio conto sia rispettabile, così come io sono rispettabile in quanto persona che agisce politicamente.</a:t>
            </a:r>
          </a:p>
        </p:txBody>
      </p:sp>
      <p:sp>
        <p:nvSpPr>
          <p:cNvPr id="12" name="Titolo 1">
            <a:extLst>
              <a:ext uri="{FF2B5EF4-FFF2-40B4-BE49-F238E27FC236}">
                <a16:creationId xmlns:a16="http://schemas.microsoft.com/office/drawing/2014/main" id="{E04AE70E-B69C-4119-911D-5B6D1EA90EE7}"/>
              </a:ext>
            </a:extLst>
          </p:cNvPr>
          <p:cNvSpPr txBox="1">
            <a:spLocks/>
          </p:cNvSpPr>
          <p:nvPr/>
        </p:nvSpPr>
        <p:spPr>
          <a:xfrm>
            <a:off x="1296158" y="643425"/>
            <a:ext cx="9599680" cy="880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5400" b="1" i="1" dirty="0">
                <a:latin typeface="Baskerville Old Face" panose="02020602080505020303" pitchFamily="18" charset="0"/>
                <a:cs typeface="Angsana New" panose="02020603050405020304" pitchFamily="18" charset="-34"/>
              </a:rPr>
              <a:t>SI È CIÒ CHE SI COMUNICA</a:t>
            </a:r>
          </a:p>
        </p:txBody>
      </p:sp>
      <p:pic>
        <p:nvPicPr>
          <p:cNvPr id="15" name="Immagine 14">
            <a:extLst>
              <a:ext uri="{FF2B5EF4-FFF2-40B4-BE49-F238E27FC236}">
                <a16:creationId xmlns:a16="http://schemas.microsoft.com/office/drawing/2014/main" id="{6EA3E0CC-99AD-4E27-B149-2C801A4D61DD}"/>
              </a:ext>
            </a:extLst>
          </p:cNvPr>
          <p:cNvPicPr>
            <a:picLocks noChangeAspect="1"/>
          </p:cNvPicPr>
          <p:nvPr/>
        </p:nvPicPr>
        <p:blipFill>
          <a:blip r:embed="rId3"/>
          <a:stretch>
            <a:fillRect/>
          </a:stretch>
        </p:blipFill>
        <p:spPr>
          <a:xfrm>
            <a:off x="10365564" y="5197343"/>
            <a:ext cx="1524132" cy="1524132"/>
          </a:xfrm>
          <a:prstGeom prst="rect">
            <a:avLst/>
          </a:prstGeom>
        </p:spPr>
      </p:pic>
    </p:spTree>
    <p:extLst>
      <p:ext uri="{BB962C8B-B14F-4D97-AF65-F5344CB8AC3E}">
        <p14:creationId xmlns:p14="http://schemas.microsoft.com/office/powerpoint/2010/main" val="821600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170AAE9-46E0-4CB0-8397-664D07D4EFF9}"/>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5462DEF5-F4D8-42CD-B921-71ED1198E9D5}"/>
              </a:ext>
            </a:extLst>
          </p:cNvPr>
          <p:cNvSpPr txBox="1"/>
          <p:nvPr/>
        </p:nvSpPr>
        <p:spPr>
          <a:xfrm>
            <a:off x="2260692" y="502358"/>
            <a:ext cx="8381307" cy="1754326"/>
          </a:xfrm>
          <a:prstGeom prst="rect">
            <a:avLst/>
          </a:prstGeom>
          <a:noFill/>
        </p:spPr>
        <p:txBody>
          <a:bodyPr wrap="square">
            <a:spAutoFit/>
          </a:bodyPr>
          <a:lstStyle/>
          <a:p>
            <a:pPr algn="ctr"/>
            <a:r>
              <a:rPr lang="it-IT" sz="5400" b="1" i="1" dirty="0">
                <a:latin typeface="Baskerville Old Face" panose="02020602080505020303" pitchFamily="18" charset="0"/>
              </a:rPr>
              <a:t>LE PAROLE DANNO FORMA AL PENSIERO </a:t>
            </a:r>
          </a:p>
        </p:txBody>
      </p:sp>
      <p:pic>
        <p:nvPicPr>
          <p:cNvPr id="6" name="Immagine 5">
            <a:extLst>
              <a:ext uri="{FF2B5EF4-FFF2-40B4-BE49-F238E27FC236}">
                <a16:creationId xmlns:a16="http://schemas.microsoft.com/office/drawing/2014/main" id="{021138D5-C734-4F16-99A6-56F2F8B2B577}"/>
              </a:ext>
            </a:extLst>
          </p:cNvPr>
          <p:cNvPicPr>
            <a:picLocks noChangeAspect="1"/>
          </p:cNvPicPr>
          <p:nvPr/>
        </p:nvPicPr>
        <p:blipFill>
          <a:blip r:embed="rId3"/>
          <a:stretch>
            <a:fillRect/>
          </a:stretch>
        </p:blipFill>
        <p:spPr>
          <a:xfrm>
            <a:off x="10365564" y="5197343"/>
            <a:ext cx="1524132" cy="1524132"/>
          </a:xfrm>
          <a:prstGeom prst="rect">
            <a:avLst/>
          </a:prstGeom>
          <a:effectLst>
            <a:innerShdw blurRad="63500" dist="50800" dir="2700000">
              <a:prstClr val="black">
                <a:alpha val="50000"/>
              </a:prstClr>
            </a:innerShdw>
          </a:effectLst>
        </p:spPr>
      </p:pic>
      <p:pic>
        <p:nvPicPr>
          <p:cNvPr id="7" name="Picture 2" descr="Comunicazione non ostile">
            <a:extLst>
              <a:ext uri="{FF2B5EF4-FFF2-40B4-BE49-F238E27FC236}">
                <a16:creationId xmlns:a16="http://schemas.microsoft.com/office/drawing/2014/main" id="{BCD83DFA-1674-45CC-AFDF-07753FDBA5C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71" b="98438" l="4198" r="95802">
                        <a14:foregroundMark x1="24427" y1="52604" x2="22519" y2="89583"/>
                        <a14:foregroundMark x1="9542" y1="86458" x2="9542" y2="91146"/>
                        <a14:foregroundMark x1="4580" y1="72917" x2="16794" y2="98438"/>
                        <a14:foregroundMark x1="16794" y1="98438" x2="24046" y2="92188"/>
                        <a14:foregroundMark x1="7634" y1="77604" x2="6489" y2="76042"/>
                        <a14:foregroundMark x1="4962" y1="73958" x2="4962" y2="88021"/>
                        <a14:foregroundMark x1="36641" y1="37500" x2="25191" y2="26042"/>
                        <a14:foregroundMark x1="27099" y1="44792" x2="22901" y2="25521"/>
                        <a14:foregroundMark x1="25573" y1="47917" x2="23282" y2="36458"/>
                        <a14:foregroundMark x1="18702" y1="38542" x2="14504" y2="27083"/>
                        <a14:foregroundMark x1="15267" y1="39063" x2="15267" y2="39063"/>
                        <a14:foregroundMark x1="14504" y1="33854" x2="14504" y2="48958"/>
                        <a14:foregroundMark x1="13740" y1="50000" x2="9542" y2="40104"/>
                        <a14:foregroundMark x1="9160" y1="39583" x2="9542" y2="43229"/>
                        <a14:foregroundMark x1="8779" y1="36458" x2="8779" y2="34375"/>
                        <a14:foregroundMark x1="8779" y1="30208" x2="32443" y2="11979"/>
                        <a14:foregroundMark x1="32443" y1="11979" x2="35496" y2="15104"/>
                        <a14:foregroundMark x1="29771" y1="17708" x2="13740" y2="14063"/>
                        <a14:foregroundMark x1="40840" y1="49479" x2="40840" y2="56771"/>
                        <a14:foregroundMark x1="21756" y1="7813" x2="19847" y2="6771"/>
                        <a14:foregroundMark x1="22901" y1="16667" x2="16794" y2="69271"/>
                        <a14:foregroundMark x1="26718" y1="41146" x2="33784" y2="67746"/>
                        <a14:foregroundMark x1="38168" y1="47917" x2="20992" y2="76042"/>
                        <a14:foregroundMark x1="22137" y1="73958" x2="21756" y2="70313"/>
                        <a14:foregroundMark x1="15267" y1="88021" x2="35878" y2="34375"/>
                        <a14:foregroundMark x1="33588" y1="40625" x2="33588" y2="38542"/>
                        <a14:foregroundMark x1="30534" y1="48438" x2="30534" y2="48438"/>
                        <a14:foregroundMark x1="29771" y1="48438" x2="28244" y2="45313"/>
                        <a14:foregroundMark x1="18321" y1="71354" x2="17557" y2="56250"/>
                        <a14:foregroundMark x1="17176" y1="57292" x2="17176" y2="52604"/>
                        <a14:foregroundMark x1="13359" y1="80729" x2="12595" y2="79688"/>
                        <a14:foregroundMark x1="12595" y1="81771" x2="13359" y2="55729"/>
                        <a14:foregroundMark x1="15267" y1="47396" x2="15267" y2="43750"/>
                        <a14:foregroundMark x1="15267" y1="55208" x2="13740" y2="51563"/>
                        <a14:foregroundMark x1="12977" y1="62500" x2="8397" y2="51042"/>
                        <a14:foregroundMark x1="8779" y1="51042" x2="7634" y2="51563"/>
                        <a14:foregroundMark x1="7634" y1="51042" x2="8015" y2="44271"/>
                        <a14:foregroundMark x1="12977" y1="45313" x2="17939" y2="34375"/>
                        <a14:foregroundMark x1="22519" y1="36979" x2="22901" y2="34896"/>
                        <a14:foregroundMark x1="28244" y1="41146" x2="29771" y2="41667"/>
                        <a14:foregroundMark x1="34351" y1="44792" x2="35496" y2="45313"/>
                        <a14:foregroundMark x1="40076" y1="52083" x2="37023" y2="14583"/>
                        <a14:foregroundMark x1="38931" y1="21354" x2="43893" y2="50000"/>
                        <a14:foregroundMark x1="42366" y1="58333" x2="33969" y2="65104"/>
                        <a14:foregroundMark x1="43130" y1="68229" x2="38931" y2="64583"/>
                        <a14:foregroundMark x1="23664" y1="91667" x2="25573" y2="96875"/>
                        <a14:foregroundMark x1="12977" y1="96354" x2="5725" y2="95833"/>
                        <a14:foregroundMark x1="5725" y1="82813" x2="4198" y2="68229"/>
                        <a14:foregroundMark x1="6489" y1="68229" x2="8779" y2="68229"/>
                        <a14:backgroundMark x1="37786" y1="82813" x2="36641" y2="80208"/>
                        <a14:backgroundMark x1="36641" y1="79167" x2="35496" y2="73438"/>
                        <a14:backgroundMark x1="38550" y1="85938" x2="38550" y2="85938"/>
                        <a14:backgroundMark x1="40076" y1="86458" x2="37786" y2="83854"/>
                        <a14:backgroundMark x1="54580" y1="28646" x2="71374" y2="51563"/>
                        <a14:backgroundMark x1="66031" y1="13021" x2="76718" y2="39063"/>
                        <a14:backgroundMark x1="67939" y1="18229" x2="70611" y2="56771"/>
                        <a14:backgroundMark x1="56489" y1="39583" x2="55725" y2="39063"/>
                        <a14:backgroundMark x1="57634" y1="38542" x2="55725" y2="32813"/>
                        <a14:backgroundMark x1="56489" y1="32813" x2="57252" y2="29167"/>
                        <a14:backgroundMark x1="57252" y1="27083" x2="57252" y2="27083"/>
                        <a14:backgroundMark x1="57252" y1="26563" x2="56870" y2="21354"/>
                        <a14:backgroundMark x1="56870" y1="21354" x2="56870" y2="21354"/>
                        <a14:backgroundMark x1="58015" y1="20313" x2="61450" y2="23438"/>
                        <a14:backgroundMark x1="55725" y1="19271" x2="58397" y2="22396"/>
                        <a14:backgroundMark x1="67939" y1="25000" x2="84733" y2="55729"/>
                        <a14:backgroundMark x1="83588" y1="28125" x2="87023" y2="40104"/>
                        <a14:backgroundMark x1="91221" y1="36979" x2="91221" y2="26042"/>
                        <a14:backgroundMark x1="93130" y1="37500" x2="93130" y2="37500"/>
                        <a14:backgroundMark x1="91603" y1="31771" x2="92366" y2="47917"/>
                        <a14:backgroundMark x1="78626" y1="16146" x2="85878" y2="25521"/>
                        <a14:backgroundMark x1="84733" y1="29167" x2="77481" y2="18229"/>
                        <a14:backgroundMark x1="77481" y1="18229" x2="76718" y2="15625"/>
                        <a14:backgroundMark x1="76718" y1="16667" x2="79771" y2="16667"/>
                        <a14:backgroundMark x1="50763" y1="23438" x2="52290" y2="29167"/>
                        <a14:backgroundMark x1="57252" y1="41667" x2="63359" y2="62500"/>
                        <a14:backgroundMark x1="50382" y1="51042" x2="50763" y2="55729"/>
                      </a14:backgroundRemoval>
                    </a14:imgEffect>
                  </a14:imgLayer>
                </a14:imgProps>
              </a:ext>
              <a:ext uri="{28A0092B-C50C-407E-A947-70E740481C1C}">
                <a14:useLocalDpi xmlns:a14="http://schemas.microsoft.com/office/drawing/2010/main" val="0"/>
              </a:ext>
            </a:extLst>
          </a:blip>
          <a:srcRect/>
          <a:stretch>
            <a:fillRect/>
          </a:stretch>
        </p:blipFill>
        <p:spPr bwMode="auto">
          <a:xfrm>
            <a:off x="399097" y="2435042"/>
            <a:ext cx="3639503" cy="3218775"/>
          </a:xfrm>
          <a:prstGeom prst="rect">
            <a:avLst/>
          </a:prstGeom>
          <a:noFill/>
          <a:extLst>
            <a:ext uri="{909E8E84-426E-40DD-AFC4-6F175D3DCCD1}">
              <a14:hiddenFill xmlns:a14="http://schemas.microsoft.com/office/drawing/2010/main">
                <a:solidFill>
                  <a:srgbClr val="FFFFFF"/>
                </a:solidFill>
              </a14:hiddenFill>
            </a:ext>
          </a:extLst>
        </p:spPr>
      </p:pic>
      <p:sp>
        <p:nvSpPr>
          <p:cNvPr id="8" name="Fumetto: rettangolo 7">
            <a:extLst>
              <a:ext uri="{FF2B5EF4-FFF2-40B4-BE49-F238E27FC236}">
                <a16:creationId xmlns:a16="http://schemas.microsoft.com/office/drawing/2014/main" id="{CE4E4CEA-7DAB-4D03-9E30-61068A8AE00D}"/>
              </a:ext>
            </a:extLst>
          </p:cNvPr>
          <p:cNvSpPr/>
          <p:nvPr/>
        </p:nvSpPr>
        <p:spPr>
          <a:xfrm>
            <a:off x="3711649" y="2472341"/>
            <a:ext cx="5539356" cy="2051292"/>
          </a:xfrm>
          <a:prstGeom prst="wedgeRectCallout">
            <a:avLst>
              <a:gd name="adj1" fmla="val -78938"/>
              <a:gd name="adj2" fmla="val 38148"/>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6FC64DD6-CC82-44E9-B9FC-45F59F14382B}"/>
              </a:ext>
            </a:extLst>
          </p:cNvPr>
          <p:cNvSpPr txBox="1"/>
          <p:nvPr/>
        </p:nvSpPr>
        <p:spPr>
          <a:xfrm>
            <a:off x="3627979" y="2752393"/>
            <a:ext cx="5648010" cy="1477328"/>
          </a:xfrm>
          <a:prstGeom prst="rect">
            <a:avLst/>
          </a:prstGeom>
          <a:noFill/>
        </p:spPr>
        <p:txBody>
          <a:bodyPr wrap="square">
            <a:spAutoFit/>
          </a:bodyPr>
          <a:lstStyle/>
          <a:p>
            <a:pPr algn="ctr"/>
            <a:r>
              <a:rPr lang="it-IT" sz="1800" dirty="0">
                <a:latin typeface="Baskerville Old Face" panose="02020602080505020303" pitchFamily="18" charset="0"/>
              </a:rPr>
              <a:t>Le parole hanno un potere grande: danno forma al pensiero, trasmettono conoscenza, aiutano a cooperare, costruiscono visioni, incantano, guariscono e fanno innamorare. Ma le parole possono anche ferire, offendere, calunniare, ingannare, distruggere, emarginare”.</a:t>
            </a:r>
          </a:p>
        </p:txBody>
      </p:sp>
      <p:sp>
        <p:nvSpPr>
          <p:cNvPr id="13" name="CasellaDiTesto 12">
            <a:extLst>
              <a:ext uri="{FF2B5EF4-FFF2-40B4-BE49-F238E27FC236}">
                <a16:creationId xmlns:a16="http://schemas.microsoft.com/office/drawing/2014/main" id="{E3E5D64F-7A21-4F6A-8C10-35CFF21E5979}"/>
              </a:ext>
            </a:extLst>
          </p:cNvPr>
          <p:cNvSpPr txBox="1"/>
          <p:nvPr/>
        </p:nvSpPr>
        <p:spPr>
          <a:xfrm>
            <a:off x="3661682" y="2752393"/>
            <a:ext cx="553935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effectLst/>
                <a:uLnTx/>
                <a:uFillTx/>
                <a:latin typeface="Baskerville Old Face" panose="02020602080505020303" pitchFamily="18" charset="0"/>
                <a:ea typeface="+mn-ea"/>
                <a:cs typeface="+mn-cs"/>
              </a:rPr>
              <a:t>Le parole trasferiscono emozioni e, se usate in modo appropriato, sono in grado di modificare enormemente la percezione delle cose o delle esperienze. La forza delle parole è tale che, per causare una profonda allegria o un'immensa tristezza, non è necessario usarne troppe</a:t>
            </a:r>
            <a:r>
              <a:rPr kumimoji="0" lang="it-IT" sz="1800" b="0" i="0" u="none" strike="noStrike" kern="1200" cap="none" spc="0" normalizeH="0" baseline="0" noProof="0" dirty="0">
                <a:ln>
                  <a:noFill/>
                </a:ln>
                <a:solidFill>
                  <a:prstClr val="white"/>
                </a:solidFill>
                <a:effectLst/>
                <a:uLnTx/>
                <a:uFillTx/>
                <a:latin typeface="Baskerville Old Face" panose="02020602080505020303" pitchFamily="18" charset="0"/>
                <a:ea typeface="+mn-ea"/>
                <a:cs typeface="+mn-cs"/>
              </a:rPr>
              <a:t>.</a:t>
            </a:r>
          </a:p>
        </p:txBody>
      </p:sp>
    </p:spTree>
    <p:extLst>
      <p:ext uri="{BB962C8B-B14F-4D97-AF65-F5344CB8AC3E}">
        <p14:creationId xmlns:p14="http://schemas.microsoft.com/office/powerpoint/2010/main" val="35415955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10">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8C08A5BE-6856-4CAA-B50C-299897EBE542}"/>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 name="Immagine 1">
            <a:extLst>
              <a:ext uri="{FF2B5EF4-FFF2-40B4-BE49-F238E27FC236}">
                <a16:creationId xmlns:a16="http://schemas.microsoft.com/office/drawing/2014/main" id="{89DBF04A-4B68-4FDF-B313-33C3E70AC5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2917" l="4231" r="97308">
                        <a14:foregroundMark x1="7692" y1="58750" x2="7692" y2="56250"/>
                        <a14:foregroundMark x1="4231" y1="55417" x2="4231" y2="55417"/>
                        <a14:foregroundMark x1="38077" y1="93333" x2="38077" y2="93333"/>
                        <a14:foregroundMark x1="92308" y1="20833" x2="92308" y2="20833"/>
                        <a14:foregroundMark x1="86154" y1="4167" x2="86154" y2="4167"/>
                        <a14:foregroundMark x1="97308" y1="20833" x2="97308" y2="20833"/>
                      </a14:backgroundRemoval>
                    </a14:imgEffect>
                  </a14:imgLayer>
                </a14:imgProps>
              </a:ext>
            </a:extLst>
          </a:blip>
          <a:stretch>
            <a:fillRect/>
          </a:stretch>
        </p:blipFill>
        <p:spPr>
          <a:xfrm>
            <a:off x="7612205" y="3538502"/>
            <a:ext cx="2371381" cy="2188967"/>
          </a:xfrm>
          <a:prstGeom prst="rect">
            <a:avLst/>
          </a:prstGeom>
        </p:spPr>
      </p:pic>
      <p:pic>
        <p:nvPicPr>
          <p:cNvPr id="3" name="Immagine 2">
            <a:extLst>
              <a:ext uri="{FF2B5EF4-FFF2-40B4-BE49-F238E27FC236}">
                <a16:creationId xmlns:a16="http://schemas.microsoft.com/office/drawing/2014/main" id="{69180DAB-8026-468B-ADE0-C31372ADC30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 b="98043" l="1222" r="97000">
                        <a14:foregroundMark x1="22778" y1="9457" x2="17333" y2="2174"/>
                        <a14:foregroundMark x1="91000" y1="4022" x2="90333" y2="1196"/>
                        <a14:foregroundMark x1="94889" y1="1630" x2="94889" y2="1630"/>
                        <a14:foregroundMark x1="8556" y1="1522" x2="8556" y2="1522"/>
                        <a14:foregroundMark x1="4778" y1="543" x2="4778" y2="543"/>
                        <a14:foregroundMark x1="12222" y1="89022" x2="17333" y2="93478"/>
                        <a14:foregroundMark x1="19333" y1="97500" x2="12222" y2="97065"/>
                        <a14:foregroundMark x1="93444" y1="94457" x2="97111" y2="96087"/>
                        <a14:foregroundMark x1="1222" y1="98043" x2="1222" y2="98043"/>
                      </a14:backgroundRemoval>
                    </a14:imgEffect>
                  </a14:imgLayer>
                </a14:imgProps>
              </a:ext>
            </a:extLst>
          </a:blip>
          <a:stretch>
            <a:fillRect/>
          </a:stretch>
        </p:blipFill>
        <p:spPr>
          <a:xfrm>
            <a:off x="2376106" y="3699164"/>
            <a:ext cx="1984211" cy="2028305"/>
          </a:xfrm>
          <a:prstGeom prst="rect">
            <a:avLst/>
          </a:prstGeom>
        </p:spPr>
      </p:pic>
      <p:sp>
        <p:nvSpPr>
          <p:cNvPr id="7" name="CasellaDiTesto 6">
            <a:extLst>
              <a:ext uri="{FF2B5EF4-FFF2-40B4-BE49-F238E27FC236}">
                <a16:creationId xmlns:a16="http://schemas.microsoft.com/office/drawing/2014/main" id="{CC978250-FD84-43C4-9202-89813E596425}"/>
              </a:ext>
            </a:extLst>
          </p:cNvPr>
          <p:cNvSpPr txBox="1"/>
          <p:nvPr/>
        </p:nvSpPr>
        <p:spPr>
          <a:xfrm>
            <a:off x="2199235" y="2071004"/>
            <a:ext cx="2337954" cy="1015663"/>
          </a:xfrm>
          <a:prstGeom prst="rect">
            <a:avLst/>
          </a:prstGeom>
          <a:noFill/>
        </p:spPr>
        <p:txBody>
          <a:bodyPr wrap="square">
            <a:spAutoFit/>
          </a:bodyPr>
          <a:lstStyle/>
          <a:p>
            <a:pPr algn="ctr"/>
            <a:r>
              <a:rPr lang="it-IT" sz="2000" dirty="0">
                <a:latin typeface="Baskerville Old Face" panose="02020602080505020303" pitchFamily="18" charset="0"/>
              </a:rPr>
              <a:t>Esprimo le mie idee in modo impulsivo e inconscio</a:t>
            </a:r>
          </a:p>
        </p:txBody>
      </p:sp>
      <p:sp>
        <p:nvSpPr>
          <p:cNvPr id="8" name="Rettangolo 7">
            <a:extLst>
              <a:ext uri="{FF2B5EF4-FFF2-40B4-BE49-F238E27FC236}">
                <a16:creationId xmlns:a16="http://schemas.microsoft.com/office/drawing/2014/main" id="{6D45D72A-058A-4E12-8FBF-5114DC85E3FC}"/>
              </a:ext>
            </a:extLst>
          </p:cNvPr>
          <p:cNvSpPr/>
          <p:nvPr/>
        </p:nvSpPr>
        <p:spPr>
          <a:xfrm>
            <a:off x="1898419" y="161267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0" name="CasellaDiTesto 9">
            <a:extLst>
              <a:ext uri="{FF2B5EF4-FFF2-40B4-BE49-F238E27FC236}">
                <a16:creationId xmlns:a16="http://schemas.microsoft.com/office/drawing/2014/main" id="{6350FFBC-4C16-4F81-A58A-FC0DC29E4F38}"/>
              </a:ext>
            </a:extLst>
          </p:cNvPr>
          <p:cNvSpPr txBox="1"/>
          <p:nvPr/>
        </p:nvSpPr>
        <p:spPr>
          <a:xfrm>
            <a:off x="7318489" y="2047576"/>
            <a:ext cx="2728652" cy="1015663"/>
          </a:xfrm>
          <a:prstGeom prst="rect">
            <a:avLst/>
          </a:prstGeom>
          <a:noFill/>
        </p:spPr>
        <p:txBody>
          <a:bodyPr wrap="square">
            <a:spAutoFit/>
          </a:bodyPr>
          <a:lstStyle/>
          <a:p>
            <a:pPr algn="ctr"/>
            <a:r>
              <a:rPr lang="it-IT" sz="2000" dirty="0">
                <a:latin typeface="Baskerville Old Face" panose="02020602080505020303" pitchFamily="18" charset="0"/>
              </a:rPr>
              <a:t>Mi sforzo di esprimere il mio pensiero con cura e attenzione</a:t>
            </a:r>
          </a:p>
        </p:txBody>
      </p:sp>
      <p:sp>
        <p:nvSpPr>
          <p:cNvPr id="11" name="Rettangolo 10">
            <a:extLst>
              <a:ext uri="{FF2B5EF4-FFF2-40B4-BE49-F238E27FC236}">
                <a16:creationId xmlns:a16="http://schemas.microsoft.com/office/drawing/2014/main" id="{7433FEC8-F984-4B09-9759-9025970D6153}"/>
              </a:ext>
            </a:extLst>
          </p:cNvPr>
          <p:cNvSpPr/>
          <p:nvPr/>
        </p:nvSpPr>
        <p:spPr>
          <a:xfrm>
            <a:off x="7213022" y="1612670"/>
            <a:ext cx="2939587" cy="1885476"/>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Tree>
    <p:extLst>
      <p:ext uri="{BB962C8B-B14F-4D97-AF65-F5344CB8AC3E}">
        <p14:creationId xmlns:p14="http://schemas.microsoft.com/office/powerpoint/2010/main" val="66263394"/>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DD9679C-D4D9-4EFE-8311-EE2320747C0B}"/>
              </a:ext>
            </a:extLst>
          </p:cNvPr>
          <p:cNvPicPr>
            <a:picLocks noChangeAspect="1"/>
          </p:cNvPicPr>
          <p:nvPr/>
        </p:nvPicPr>
        <p:blipFill>
          <a:blip r:embed="rId2">
            <a:lum bright="70000" contrast="-70000"/>
          </a:blip>
          <a:stretch>
            <a:fillRect/>
          </a:stretch>
        </p:blipFill>
        <p:spPr>
          <a:xfrm>
            <a:off x="0" y="-10410"/>
            <a:ext cx="12192000" cy="6868410"/>
          </a:xfrm>
          <a:prstGeom prst="rect">
            <a:avLst/>
          </a:prstGeom>
        </p:spPr>
      </p:pic>
      <p:pic>
        <p:nvPicPr>
          <p:cNvPr id="17" name="Immagine 16">
            <a:extLst>
              <a:ext uri="{FF2B5EF4-FFF2-40B4-BE49-F238E27FC236}">
                <a16:creationId xmlns:a16="http://schemas.microsoft.com/office/drawing/2014/main" id="{7F37FB68-AD8D-466F-A653-BB7C1CE83792}"/>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2412" b="94620" l="778" r="97333">
                        <a14:foregroundMark x1="5222" y1="7236" x2="8333" y2="94063"/>
                        <a14:foregroundMark x1="10000" y1="5009" x2="778" y2="2412"/>
                        <a14:foregroundMark x1="2222" y1="27273" x2="4111" y2="85158"/>
                        <a14:foregroundMark x1="25333" y1="78293" x2="26556" y2="92393"/>
                        <a14:foregroundMark x1="34000" y1="86456" x2="33111" y2="94620"/>
                        <a14:foregroundMark x1="80000" y1="31540" x2="77333" y2="66234"/>
                        <a14:foregroundMark x1="95556" y1="21892" x2="97333" y2="54917"/>
                        <a14:foregroundMark x1="90667" y1="37477" x2="92444" y2="63265"/>
                        <a14:foregroundMark x1="93444" y1="80705" x2="84889" y2="90167"/>
                        <a14:foregroundMark x1="74444" y1="57143" x2="69889" y2="85529"/>
                      </a14:backgroundRemoval>
                    </a14:imgEffect>
                  </a14:imgLayer>
                </a14:imgProps>
              </a:ext>
            </a:extLst>
          </a:blip>
          <a:stretch>
            <a:fillRect/>
          </a:stretch>
        </p:blipFill>
        <p:spPr>
          <a:xfrm>
            <a:off x="4229013" y="2626443"/>
            <a:ext cx="4539810" cy="2575715"/>
          </a:xfrm>
          <a:prstGeom prst="rect">
            <a:avLst/>
          </a:prstGeom>
        </p:spPr>
      </p:pic>
      <p:sp>
        <p:nvSpPr>
          <p:cNvPr id="6" name="CasellaDiTesto 5">
            <a:extLst>
              <a:ext uri="{FF2B5EF4-FFF2-40B4-BE49-F238E27FC236}">
                <a16:creationId xmlns:a16="http://schemas.microsoft.com/office/drawing/2014/main" id="{DE163B6E-9156-423C-8359-2C1EC5BB62E2}"/>
              </a:ext>
            </a:extLst>
          </p:cNvPr>
          <p:cNvSpPr txBox="1"/>
          <p:nvPr/>
        </p:nvSpPr>
        <p:spPr>
          <a:xfrm>
            <a:off x="854825" y="234884"/>
            <a:ext cx="10482349" cy="1754326"/>
          </a:xfrm>
          <a:prstGeom prst="rect">
            <a:avLst/>
          </a:prstGeom>
          <a:noFill/>
        </p:spPr>
        <p:txBody>
          <a:bodyPr wrap="square" rtlCol="0">
            <a:spAutoFit/>
          </a:bodyPr>
          <a:lstStyle/>
          <a:p>
            <a:pPr algn="ctr"/>
            <a:r>
              <a:rPr lang="it-IT" sz="5400" b="1" i="1" dirty="0">
                <a:latin typeface="Baskerville Old Face" panose="02020602080505020303" pitchFamily="18" charset="0"/>
              </a:rPr>
              <a:t> PRIMA DI PARLARE BISOGNA ASCOLTARE</a:t>
            </a:r>
          </a:p>
        </p:txBody>
      </p:sp>
      <p:pic>
        <p:nvPicPr>
          <p:cNvPr id="10" name="Immagine 9">
            <a:extLst>
              <a:ext uri="{FF2B5EF4-FFF2-40B4-BE49-F238E27FC236}">
                <a16:creationId xmlns:a16="http://schemas.microsoft.com/office/drawing/2014/main" id="{659650C6-C469-4145-A72C-C43DA3872BB0}"/>
              </a:ext>
            </a:extLst>
          </p:cNvPr>
          <p:cNvPicPr>
            <a:picLocks noChangeAspect="1"/>
          </p:cNvPicPr>
          <p:nvPr/>
        </p:nvPicPr>
        <p:blipFill>
          <a:blip r:embed="rId5"/>
          <a:stretch>
            <a:fillRect/>
          </a:stretch>
        </p:blipFill>
        <p:spPr>
          <a:xfrm>
            <a:off x="-168884" y="2084825"/>
            <a:ext cx="3771209" cy="3876992"/>
          </a:xfrm>
          <a:prstGeom prst="rect">
            <a:avLst/>
          </a:prstGeom>
        </p:spPr>
      </p:pic>
      <p:sp>
        <p:nvSpPr>
          <p:cNvPr id="11" name="Fumetto: rettangolo 10">
            <a:extLst>
              <a:ext uri="{FF2B5EF4-FFF2-40B4-BE49-F238E27FC236}">
                <a16:creationId xmlns:a16="http://schemas.microsoft.com/office/drawing/2014/main" id="{A2DAFB7F-4F63-4C67-A8CA-E2400E9C70CA}"/>
              </a:ext>
            </a:extLst>
          </p:cNvPr>
          <p:cNvSpPr/>
          <p:nvPr/>
        </p:nvSpPr>
        <p:spPr>
          <a:xfrm>
            <a:off x="4229013" y="2626443"/>
            <a:ext cx="4539810" cy="2575715"/>
          </a:xfrm>
          <a:prstGeom prst="wedgeRectCallout">
            <a:avLst>
              <a:gd name="adj1" fmla="val -102065"/>
              <a:gd name="adj2" fmla="val -11924"/>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FBD747FA-769D-4559-B302-1471555D6B7C}"/>
              </a:ext>
            </a:extLst>
          </p:cNvPr>
          <p:cNvSpPr txBox="1"/>
          <p:nvPr/>
        </p:nvSpPr>
        <p:spPr>
          <a:xfrm>
            <a:off x="4375005" y="2790915"/>
            <a:ext cx="4393818" cy="2246769"/>
          </a:xfrm>
          <a:prstGeom prst="rect">
            <a:avLst/>
          </a:prstGeom>
          <a:noFill/>
        </p:spPr>
        <p:txBody>
          <a:bodyPr wrap="square">
            <a:spAutoFit/>
          </a:bodyPr>
          <a:lstStyle/>
          <a:p>
            <a:pPr algn="ctr"/>
            <a:r>
              <a:rPr lang="it-IT" sz="2000" dirty="0">
                <a:latin typeface="Baskerville Old Face" panose="02020602080505020303" pitchFamily="18" charset="0"/>
              </a:rPr>
              <a:t>Prima di parlare bisogna ascoltare</a:t>
            </a:r>
          </a:p>
          <a:p>
            <a:pPr algn="ctr"/>
            <a:r>
              <a:rPr lang="it-IT" sz="2000" dirty="0">
                <a:latin typeface="Baskerville Old Face" panose="02020602080505020303" pitchFamily="18" charset="0"/>
              </a:rPr>
              <a:t>L'ascolto prescinde dalla gerarchia: solo ascoltando gli altri, colleghi partner o clienti, posso costruire un progetto vincente per tutti. Agevolo la comunicazione. Rispondo alle domande, accolgo le critiche e le uso per migliorare.</a:t>
            </a:r>
          </a:p>
        </p:txBody>
      </p:sp>
      <p:pic>
        <p:nvPicPr>
          <p:cNvPr id="14" name="Immagine 13">
            <a:extLst>
              <a:ext uri="{FF2B5EF4-FFF2-40B4-BE49-F238E27FC236}">
                <a16:creationId xmlns:a16="http://schemas.microsoft.com/office/drawing/2014/main" id="{643171D4-2EA4-44B3-9704-0713F3218BBF}"/>
              </a:ext>
            </a:extLst>
          </p:cNvPr>
          <p:cNvPicPr>
            <a:picLocks noChangeAspect="1"/>
          </p:cNvPicPr>
          <p:nvPr/>
        </p:nvPicPr>
        <p:blipFill>
          <a:blip r:embed="rId6"/>
          <a:stretch>
            <a:fillRect/>
          </a:stretch>
        </p:blipFill>
        <p:spPr>
          <a:xfrm>
            <a:off x="10365563" y="5202158"/>
            <a:ext cx="1524133" cy="151931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767634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A167290-7874-4B49-A8F3-51E48CEF9127}"/>
              </a:ext>
            </a:extLst>
          </p:cNvPr>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7" name="CasellaDiTesto 6">
            <a:extLst>
              <a:ext uri="{FF2B5EF4-FFF2-40B4-BE49-F238E27FC236}">
                <a16:creationId xmlns:a16="http://schemas.microsoft.com/office/drawing/2014/main" id="{C87A69BF-6DE5-4524-99A9-68839CD6ECC8}"/>
              </a:ext>
            </a:extLst>
          </p:cNvPr>
          <p:cNvSpPr txBox="1"/>
          <p:nvPr/>
        </p:nvSpPr>
        <p:spPr>
          <a:xfrm>
            <a:off x="1614401" y="855441"/>
            <a:ext cx="8963198"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5400" b="1" i="1" u="none" strike="noStrike" kern="1200" cap="none" spc="0" normalizeH="0" baseline="0" noProof="0" dirty="0">
                <a:ln>
                  <a:noFill/>
                </a:ln>
                <a:effectLst/>
                <a:uLnTx/>
                <a:uFillTx/>
                <a:latin typeface="Baskerville Old Face" panose="02020602080505020303" pitchFamily="18" charset="0"/>
                <a:ea typeface="+mn-ea"/>
                <a:cs typeface="+mn-cs"/>
              </a:rPr>
              <a:t>PRIMA DI PARLARE BISOGNA ASCOLTARE</a:t>
            </a:r>
          </a:p>
        </p:txBody>
      </p:sp>
      <p:sp>
        <p:nvSpPr>
          <p:cNvPr id="9" name="CasellaDiTesto 8">
            <a:extLst>
              <a:ext uri="{FF2B5EF4-FFF2-40B4-BE49-F238E27FC236}">
                <a16:creationId xmlns:a16="http://schemas.microsoft.com/office/drawing/2014/main" id="{846EBCB6-D9DD-4D72-8A6B-BAD529C7A098}"/>
              </a:ext>
            </a:extLst>
          </p:cNvPr>
          <p:cNvSpPr txBox="1"/>
          <p:nvPr/>
        </p:nvSpPr>
        <p:spPr>
          <a:xfrm>
            <a:off x="2063288" y="2609767"/>
            <a:ext cx="8065423" cy="2862322"/>
          </a:xfrm>
          <a:prstGeom prst="rect">
            <a:avLst/>
          </a:prstGeom>
          <a:noFill/>
        </p:spPr>
        <p:txBody>
          <a:bodyPr wrap="square">
            <a:spAutoFit/>
          </a:bodyPr>
          <a:lstStyle/>
          <a:p>
            <a:pPr algn="ctr"/>
            <a:r>
              <a:rPr lang="it-IT" sz="2000" b="0" i="0" dirty="0">
                <a:effectLst/>
                <a:latin typeface="Baskerville Old Face" panose="02020602080505020303" pitchFamily="18" charset="0"/>
              </a:rPr>
              <a:t>Oggigiorno tendiamo a concentrarci ed a pensare solamente a noi stessi, ai nostri problemi e al nostri bisogni, non considerando quelli degli altri. Ci limitiamo, infatti, a sentire ciò che gli altri ci comunicano, senza veramente ascoltare e capire le necessità altrui. La capacità di sentire, intesa come percepire ciò che non è stato detto, una persona si apprende solamente quando la si conosce a fondo. Per conoscere veramente una persona è necessario ascoltare. Un nostro difetto è ascoltare solo quello che ci fa piacere, sentiamo invece ciò che non ci interessa più di tanto: le cose necessarie per conoscere e capire gli altri</a:t>
            </a:r>
            <a:endParaRPr lang="it-IT" sz="2000" dirty="0">
              <a:latin typeface="Baskerville Old Face" panose="02020602080505020303" pitchFamily="18" charset="0"/>
            </a:endParaRPr>
          </a:p>
        </p:txBody>
      </p:sp>
      <p:pic>
        <p:nvPicPr>
          <p:cNvPr id="8" name="Immagine 7">
            <a:extLst>
              <a:ext uri="{FF2B5EF4-FFF2-40B4-BE49-F238E27FC236}">
                <a16:creationId xmlns:a16="http://schemas.microsoft.com/office/drawing/2014/main" id="{8BF6D2A9-D1ED-4F2B-AF76-267C89E9B996}"/>
              </a:ext>
            </a:extLst>
          </p:cNvPr>
          <p:cNvPicPr>
            <a:picLocks noChangeAspect="1"/>
          </p:cNvPicPr>
          <p:nvPr/>
        </p:nvPicPr>
        <p:blipFill>
          <a:blip r:embed="rId3"/>
          <a:stretch>
            <a:fillRect/>
          </a:stretch>
        </p:blipFill>
        <p:spPr>
          <a:xfrm>
            <a:off x="10398289" y="5098449"/>
            <a:ext cx="1524133" cy="1519318"/>
          </a:xfrm>
          <a:prstGeom prst="rect">
            <a:avLst/>
          </a:prstGeom>
          <a:effectLst>
            <a:innerShdw blurRad="63500" dist="50800" dir="2700000">
              <a:prstClr val="black">
                <a:alpha val="50000"/>
              </a:prstClr>
            </a:innerShdw>
          </a:effectLst>
        </p:spPr>
      </p:pic>
    </p:spTree>
    <p:extLst>
      <p:ext uri="{BB962C8B-B14F-4D97-AF65-F5344CB8AC3E}">
        <p14:creationId xmlns:p14="http://schemas.microsoft.com/office/powerpoint/2010/main" val="3165542311"/>
      </p:ext>
    </p:extLst>
  </p:cSld>
  <p:clrMapOvr>
    <a:masterClrMapping/>
  </p:clrMapOvr>
  <p:transition spd="slow">
    <p:push dir="u"/>
  </p:transition>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TotalTime>
  <Words>2233</Words>
  <Application>Microsoft Office PowerPoint</Application>
  <PresentationFormat>Widescreen</PresentationFormat>
  <Paragraphs>94</Paragraphs>
  <Slides>25</Slides>
  <Notes>1</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25</vt:i4>
      </vt:variant>
    </vt:vector>
  </HeadingPairs>
  <TitlesOfParts>
    <vt:vector size="31" baseType="lpstr">
      <vt:lpstr>Agency FB</vt:lpstr>
      <vt:lpstr>Arial</vt:lpstr>
      <vt:lpstr>Baskerville Old Face</vt:lpstr>
      <vt:lpstr>Calibri</vt:lpstr>
      <vt:lpstr>Calibri Light</vt:lpstr>
      <vt:lpstr>Office Theme</vt:lpstr>
      <vt:lpstr>Presentazione standard di PowerPoint</vt:lpstr>
      <vt:lpstr>Presentazione standard di PowerPoint</vt:lpstr>
      <vt:lpstr> IL CYBERBULLISMO</vt:lpstr>
      <vt:lpstr>VIRTUALE È REALE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CONDIVIDERE È UNA RESPONSABILITÀ</vt:lpstr>
      <vt:lpstr>LE FAKE NEWS</vt:lpstr>
      <vt:lpstr>LE IDEE SI POSSONO DISCUTERE LE PERSONE SI  DEVONO RISPETTARE</vt:lpstr>
      <vt:lpstr>IL RAZZISMO</vt:lpstr>
      <vt:lpstr>GLI INSULTI NON SONO ARGOMENTI</vt:lpstr>
      <vt:lpstr>ANCHE IL SILENZIO COMUNICA</vt:lpstr>
      <vt:lpstr>COMMENTO DEL GRUPPO SUGLI ARTICOLI</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Manifesto della comunicazione non ostile</dc:title>
  <dc:creator>branchinamartina@gmail.com</dc:creator>
  <cp:lastModifiedBy>user</cp:lastModifiedBy>
  <cp:revision>33</cp:revision>
  <dcterms:created xsi:type="dcterms:W3CDTF">2022-04-07T14:53:01Z</dcterms:created>
  <dcterms:modified xsi:type="dcterms:W3CDTF">2023-01-25T11:43:15Z</dcterms:modified>
</cp:coreProperties>
</file>